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1"/>
  </p:notesMasterIdLst>
  <p:sldIdLst>
    <p:sldId id="313" r:id="rId2"/>
    <p:sldId id="262" r:id="rId3"/>
    <p:sldId id="312" r:id="rId4"/>
    <p:sldId id="257" r:id="rId5"/>
    <p:sldId id="315" r:id="rId6"/>
    <p:sldId id="1664" r:id="rId7"/>
    <p:sldId id="1662" r:id="rId8"/>
    <p:sldId id="1656" r:id="rId9"/>
    <p:sldId id="258" r:id="rId10"/>
    <p:sldId id="1663" r:id="rId11"/>
    <p:sldId id="1658" r:id="rId12"/>
    <p:sldId id="1654" r:id="rId13"/>
    <p:sldId id="319" r:id="rId14"/>
    <p:sldId id="1673" r:id="rId15"/>
    <p:sldId id="1674" r:id="rId16"/>
    <p:sldId id="1665" r:id="rId17"/>
    <p:sldId id="1653" r:id="rId18"/>
    <p:sldId id="1672" r:id="rId19"/>
    <p:sldId id="1671" r:id="rId20"/>
  </p:sldIdLst>
  <p:sldSz cx="9144000" cy="5143500" type="screen16x9"/>
  <p:notesSz cx="6858000" cy="9144000"/>
  <p:embeddedFontLst>
    <p:embeddedFont>
      <p:font typeface="Bebas Neue" panose="020B0606020202050201" pitchFamily="34" charset="0"/>
      <p:regular r:id="rId22"/>
    </p:embeddedFont>
    <p:embeddedFont>
      <p:font typeface="Lato" panose="020F0502020204030203" pitchFamily="34" charset="0"/>
      <p:regular r:id="rId23"/>
      <p:bold r:id="rId24"/>
      <p:italic r:id="rId25"/>
      <p:boldItalic r:id="rId26"/>
    </p:embeddedFont>
    <p:embeddedFont>
      <p:font typeface="Nunito Light" pitchFamily="2" charset="0"/>
      <p:regular r:id="rId27"/>
      <p:italic r:id="rId28"/>
    </p:embeddedFont>
    <p:embeddedFont>
      <p:font typeface="Roboto Medium" panose="02000000000000000000" pitchFamily="2" charset="0"/>
      <p:regular r:id="rId29"/>
      <p:bold r:id="rId30"/>
      <p:italic r:id="rId31"/>
      <p:boldItalic r:id="rId32"/>
    </p:embeddedFont>
    <p:embeddedFont>
      <p:font typeface="Space Mono" panose="020B0604020202020204" charset="0"/>
      <p:regular r:id="rId33"/>
      <p:bold r:id="rId34"/>
      <p:italic r:id="rId35"/>
      <p:boldItalic r:id="rId36"/>
    </p:embeddedFont>
    <p:embeddedFont>
      <p:font typeface="Tajawal" panose="020B0604020202020204" charset="-78"/>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BB6097-E966-41BF-A9E2-EE04DD63E592}">
  <a:tblStyle styleId="{88BB6097-E966-41BF-A9E2-EE04DD63E5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365EDBE-BD82-46AF-8EEC-3419E1E72E8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81"/>
  </p:normalViewPr>
  <p:slideViewPr>
    <p:cSldViewPr snapToGrid="0">
      <p:cViewPr varScale="1">
        <p:scale>
          <a:sx n="107" d="100"/>
          <a:sy n="107" d="100"/>
        </p:scale>
        <p:origin x="56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872249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d25fb9d902_1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9" name="Google Shape;2029;g2d25fb9d902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6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98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02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70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736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170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985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64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88100" y="576075"/>
            <a:ext cx="6967800" cy="1816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632650" y="2482800"/>
            <a:ext cx="3878700" cy="432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02100" y="179883"/>
            <a:ext cx="8938025" cy="286929"/>
            <a:chOff x="202100" y="179883"/>
            <a:chExt cx="8938025" cy="286929"/>
          </a:xfrm>
        </p:grpSpPr>
        <p:cxnSp>
          <p:nvCxnSpPr>
            <p:cNvPr id="12" name="Google Shape;12;p2"/>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13" name="Google Shape;13;p2"/>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8" name="Google Shape;38;p6"/>
          <p:cNvGrpSpPr/>
          <p:nvPr/>
        </p:nvGrpSpPr>
        <p:grpSpPr>
          <a:xfrm flipH="1">
            <a:off x="0" y="179883"/>
            <a:ext cx="8938025" cy="286929"/>
            <a:chOff x="202100" y="179883"/>
            <a:chExt cx="8938025" cy="286929"/>
          </a:xfrm>
        </p:grpSpPr>
        <p:cxnSp>
          <p:nvCxnSpPr>
            <p:cNvPr id="39" name="Google Shape;39;p6"/>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40" name="Google Shape;40;p6"/>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7"/>
          <p:cNvSpPr txBox="1">
            <a:spLocks noGrp="1"/>
          </p:cNvSpPr>
          <p:nvPr>
            <p:ph type="subTitle" idx="1"/>
          </p:nvPr>
        </p:nvSpPr>
        <p:spPr>
          <a:xfrm>
            <a:off x="4410763" y="1895175"/>
            <a:ext cx="3242400" cy="171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4" name="Google Shape;44;p7"/>
          <p:cNvSpPr>
            <a:spLocks noGrp="1"/>
          </p:cNvSpPr>
          <p:nvPr>
            <p:ph type="pic" idx="2"/>
          </p:nvPr>
        </p:nvSpPr>
        <p:spPr>
          <a:xfrm>
            <a:off x="1490813" y="1281225"/>
            <a:ext cx="2767800" cy="2947200"/>
          </a:xfrm>
          <a:prstGeom prst="rect">
            <a:avLst/>
          </a:prstGeom>
          <a:noFill/>
          <a:ln w="9525" cap="flat" cmpd="sng">
            <a:solidFill>
              <a:schemeClr val="dk1"/>
            </a:solidFill>
            <a:prstDash val="solid"/>
            <a:round/>
            <a:headEnd type="none" w="sm" len="sm"/>
            <a:tailEnd type="none" w="sm" len="sm"/>
          </a:ln>
        </p:spPr>
      </p:sp>
      <p:grpSp>
        <p:nvGrpSpPr>
          <p:cNvPr id="45" name="Google Shape;45;p7"/>
          <p:cNvGrpSpPr/>
          <p:nvPr/>
        </p:nvGrpSpPr>
        <p:grpSpPr>
          <a:xfrm>
            <a:off x="202100" y="179883"/>
            <a:ext cx="8938025" cy="286929"/>
            <a:chOff x="202100" y="179883"/>
            <a:chExt cx="8938025" cy="286929"/>
          </a:xfrm>
        </p:grpSpPr>
        <p:cxnSp>
          <p:nvCxnSpPr>
            <p:cNvPr id="46" name="Google Shape;46;p7"/>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47" name="Google Shape;47;p7"/>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13"/>
          <p:cNvSpPr txBox="1">
            <a:spLocks noGrp="1"/>
          </p:cNvSpPr>
          <p:nvPr>
            <p:ph type="subTitle" idx="1"/>
          </p:nvPr>
        </p:nvSpPr>
        <p:spPr>
          <a:xfrm>
            <a:off x="716613" y="2289025"/>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13"/>
          <p:cNvSpPr txBox="1">
            <a:spLocks noGrp="1"/>
          </p:cNvSpPr>
          <p:nvPr>
            <p:ph type="subTitle" idx="2"/>
          </p:nvPr>
        </p:nvSpPr>
        <p:spPr>
          <a:xfrm>
            <a:off x="3511043" y="2289025"/>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13"/>
          <p:cNvSpPr txBox="1">
            <a:spLocks noGrp="1"/>
          </p:cNvSpPr>
          <p:nvPr>
            <p:ph type="subTitle" idx="3"/>
          </p:nvPr>
        </p:nvSpPr>
        <p:spPr>
          <a:xfrm>
            <a:off x="6305479" y="2289025"/>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3"/>
          <p:cNvSpPr txBox="1">
            <a:spLocks noGrp="1"/>
          </p:cNvSpPr>
          <p:nvPr>
            <p:ph type="title" idx="4" hasCustomPrompt="1"/>
          </p:nvPr>
        </p:nvSpPr>
        <p:spPr>
          <a:xfrm>
            <a:off x="1410215" y="1179883"/>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5" hasCustomPrompt="1"/>
          </p:nvPr>
        </p:nvSpPr>
        <p:spPr>
          <a:xfrm>
            <a:off x="4204652" y="1179883"/>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6" hasCustomPrompt="1"/>
          </p:nvPr>
        </p:nvSpPr>
        <p:spPr>
          <a:xfrm>
            <a:off x="6999090" y="1179883"/>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7"/>
          </p:nvPr>
        </p:nvSpPr>
        <p:spPr>
          <a:xfrm>
            <a:off x="716613" y="1627479"/>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13"/>
          <p:cNvSpPr txBox="1">
            <a:spLocks noGrp="1"/>
          </p:cNvSpPr>
          <p:nvPr>
            <p:ph type="subTitle" idx="8"/>
          </p:nvPr>
        </p:nvSpPr>
        <p:spPr>
          <a:xfrm>
            <a:off x="3511048" y="1627479"/>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05484" y="1627479"/>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0" name="Google Shape;80;p13"/>
          <p:cNvGrpSpPr/>
          <p:nvPr/>
        </p:nvGrpSpPr>
        <p:grpSpPr>
          <a:xfrm>
            <a:off x="202100" y="179883"/>
            <a:ext cx="8938025" cy="286929"/>
            <a:chOff x="202100" y="179883"/>
            <a:chExt cx="8938025" cy="286929"/>
          </a:xfrm>
        </p:grpSpPr>
        <p:cxnSp>
          <p:nvCxnSpPr>
            <p:cNvPr id="81" name="Google Shape;81;p13"/>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82" name="Google Shape;82;p13"/>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 name="Google Shape;83;p13"/>
          <p:cNvSpPr txBox="1">
            <a:spLocks noGrp="1"/>
          </p:cNvSpPr>
          <p:nvPr>
            <p:ph type="subTitle" idx="13"/>
          </p:nvPr>
        </p:nvSpPr>
        <p:spPr>
          <a:xfrm>
            <a:off x="716600" y="4119200"/>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3"/>
          <p:cNvSpPr txBox="1">
            <a:spLocks noGrp="1"/>
          </p:cNvSpPr>
          <p:nvPr>
            <p:ph type="subTitle" idx="14"/>
          </p:nvPr>
        </p:nvSpPr>
        <p:spPr>
          <a:xfrm>
            <a:off x="3511030" y="4119200"/>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3"/>
          <p:cNvSpPr txBox="1">
            <a:spLocks noGrp="1"/>
          </p:cNvSpPr>
          <p:nvPr>
            <p:ph type="subTitle" idx="15"/>
          </p:nvPr>
        </p:nvSpPr>
        <p:spPr>
          <a:xfrm>
            <a:off x="6305467" y="4119200"/>
            <a:ext cx="212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3"/>
          <p:cNvSpPr txBox="1">
            <a:spLocks noGrp="1"/>
          </p:cNvSpPr>
          <p:nvPr>
            <p:ph type="title" idx="16" hasCustomPrompt="1"/>
          </p:nvPr>
        </p:nvSpPr>
        <p:spPr>
          <a:xfrm>
            <a:off x="1410202" y="3010058"/>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17" hasCustomPrompt="1"/>
          </p:nvPr>
        </p:nvSpPr>
        <p:spPr>
          <a:xfrm>
            <a:off x="4204640" y="3010058"/>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8" hasCustomPrompt="1"/>
          </p:nvPr>
        </p:nvSpPr>
        <p:spPr>
          <a:xfrm>
            <a:off x="6999077" y="3010058"/>
            <a:ext cx="734700" cy="447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9"/>
          </p:nvPr>
        </p:nvSpPr>
        <p:spPr>
          <a:xfrm>
            <a:off x="716600" y="3457654"/>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subTitle" idx="20"/>
          </p:nvPr>
        </p:nvSpPr>
        <p:spPr>
          <a:xfrm>
            <a:off x="3511036" y="3457654"/>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subTitle" idx="21"/>
          </p:nvPr>
        </p:nvSpPr>
        <p:spPr>
          <a:xfrm>
            <a:off x="6305471" y="3457654"/>
            <a:ext cx="2121900" cy="76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i="1">
                <a:solidFill>
                  <a:schemeClr val="dk1"/>
                </a:solidFill>
                <a:latin typeface="Space Mono"/>
                <a:ea typeface="Space Mono"/>
                <a:cs typeface="Space Mono"/>
                <a:sym typeface="Space Mon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6"/>
        <p:cNvGrpSpPr/>
        <p:nvPr/>
      </p:nvGrpSpPr>
      <p:grpSpPr>
        <a:xfrm>
          <a:off x="0" y="0"/>
          <a:ext cx="0" cy="0"/>
          <a:chOff x="0" y="0"/>
          <a:chExt cx="0" cy="0"/>
        </a:xfrm>
      </p:grpSpPr>
      <p:grpSp>
        <p:nvGrpSpPr>
          <p:cNvPr id="197" name="Google Shape;197;p26"/>
          <p:cNvGrpSpPr/>
          <p:nvPr/>
        </p:nvGrpSpPr>
        <p:grpSpPr>
          <a:xfrm>
            <a:off x="202100" y="179883"/>
            <a:ext cx="8938025" cy="286929"/>
            <a:chOff x="202100" y="179883"/>
            <a:chExt cx="8938025" cy="286929"/>
          </a:xfrm>
        </p:grpSpPr>
        <p:cxnSp>
          <p:nvCxnSpPr>
            <p:cNvPr id="198" name="Google Shape;198;p26"/>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199" name="Google Shape;199;p26"/>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0"/>
        <p:cNvGrpSpPr/>
        <p:nvPr/>
      </p:nvGrpSpPr>
      <p:grpSpPr>
        <a:xfrm>
          <a:off x="0" y="0"/>
          <a:ext cx="0" cy="0"/>
          <a:chOff x="0" y="0"/>
          <a:chExt cx="0" cy="0"/>
        </a:xfrm>
      </p:grpSpPr>
      <p:grpSp>
        <p:nvGrpSpPr>
          <p:cNvPr id="201" name="Google Shape;201;p27"/>
          <p:cNvGrpSpPr/>
          <p:nvPr/>
        </p:nvGrpSpPr>
        <p:grpSpPr>
          <a:xfrm flipH="1">
            <a:off x="0" y="179883"/>
            <a:ext cx="8938025" cy="286929"/>
            <a:chOff x="202100" y="179883"/>
            <a:chExt cx="8938025" cy="286929"/>
          </a:xfrm>
        </p:grpSpPr>
        <p:cxnSp>
          <p:nvCxnSpPr>
            <p:cNvPr id="202" name="Google Shape;202;p27"/>
            <p:cNvCxnSpPr/>
            <p:nvPr/>
          </p:nvCxnSpPr>
          <p:spPr>
            <a:xfrm>
              <a:off x="760525" y="323350"/>
              <a:ext cx="8379600" cy="0"/>
            </a:xfrm>
            <a:prstGeom prst="straightConnector1">
              <a:avLst/>
            </a:prstGeom>
            <a:noFill/>
            <a:ln w="9525" cap="flat" cmpd="sng">
              <a:solidFill>
                <a:schemeClr val="dk1"/>
              </a:solidFill>
              <a:prstDash val="solid"/>
              <a:round/>
              <a:headEnd type="oval" w="med" len="med"/>
              <a:tailEnd type="none" w="med" len="med"/>
            </a:ln>
          </p:spPr>
        </p:cxnSp>
        <p:sp>
          <p:nvSpPr>
            <p:cNvPr id="203" name="Google Shape;203;p27"/>
            <p:cNvSpPr/>
            <p:nvPr/>
          </p:nvSpPr>
          <p:spPr>
            <a:xfrm>
              <a:off x="202100" y="179883"/>
              <a:ext cx="343514" cy="28692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6174F8-1206-42B4-8253-0D1E82F521D8}"/>
              </a:ext>
            </a:extLst>
          </p:cNvPr>
          <p:cNvSpPr>
            <a:spLocks noGrp="1"/>
          </p:cNvSpPr>
          <p:nvPr>
            <p:ph type="body" sz="half" idx="2" hasCustomPrompt="1"/>
          </p:nvPr>
        </p:nvSpPr>
        <p:spPr>
          <a:xfrm>
            <a:off x="387820" y="730531"/>
            <a:ext cx="8368363" cy="173255"/>
          </a:xfrm>
          <a:prstGeom prst="rect">
            <a:avLst/>
          </a:prstGeom>
        </p:spPr>
        <p:txBody>
          <a:bodyPr wrap="none" lIns="0" tIns="0" rIns="0" bIns="0" anchor="ctr">
            <a:noAutofit/>
          </a:bodyPr>
          <a:lstStyle>
            <a:lvl1pPr marL="0" indent="0" algn="l">
              <a:buNone/>
              <a:defRPr sz="1100" b="0" baseline="0">
                <a:solidFill>
                  <a:schemeClr val="bg1">
                    <a:lumMod val="50000"/>
                  </a:schemeClr>
                </a:solidFill>
                <a:latin typeface="+mj-lt"/>
                <a:ea typeface="Roboto" panose="02000000000000000000" pitchFamily="2" charset="0"/>
              </a:defRPr>
            </a:lvl1pPr>
            <a:lvl2pPr marL="457178"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8" indent="0">
              <a:buNone/>
              <a:defRPr sz="900"/>
            </a:lvl9pPr>
          </a:lstStyle>
          <a:p>
            <a:pPr lvl="0"/>
            <a:r>
              <a:rPr lang="en-US" dirty="0"/>
              <a:t>CLICK TO EDITE SUBTITLE</a:t>
            </a:r>
          </a:p>
        </p:txBody>
      </p:sp>
      <p:sp>
        <p:nvSpPr>
          <p:cNvPr id="5" name="Title 2">
            <a:extLst>
              <a:ext uri="{FF2B5EF4-FFF2-40B4-BE49-F238E27FC236}">
                <a16:creationId xmlns:a16="http://schemas.microsoft.com/office/drawing/2014/main" id="{CE59A572-76E8-4055-881A-EC3A9E6FDA57}"/>
              </a:ext>
            </a:extLst>
          </p:cNvPr>
          <p:cNvSpPr>
            <a:spLocks noGrp="1"/>
          </p:cNvSpPr>
          <p:nvPr>
            <p:ph type="title"/>
          </p:nvPr>
        </p:nvSpPr>
        <p:spPr>
          <a:xfrm>
            <a:off x="387820" y="282612"/>
            <a:ext cx="8368363" cy="409459"/>
          </a:xfrm>
          <a:prstGeom prst="rect">
            <a:avLst/>
          </a:prstGeom>
        </p:spPr>
        <p:txBody>
          <a:bodyPr lIns="0" tIns="0" rIns="0" bIns="0" anchor="ctr"/>
          <a:lstStyle>
            <a:lvl1pPr algn="l">
              <a:defRPr sz="2800">
                <a:solidFill>
                  <a:schemeClr val="tx1">
                    <a:lumMod val="75000"/>
                    <a:lumOff val="2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2673149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1pPr>
            <a:lvl2pPr marL="914400" lvl="1"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2pPr>
            <a:lvl3pPr marL="1371600" lvl="2"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3pPr>
            <a:lvl4pPr marL="1828800" lvl="3"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4pPr>
            <a:lvl5pPr marL="2286000" lvl="4"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5pPr>
            <a:lvl6pPr marL="2743200" lvl="5"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6pPr>
            <a:lvl7pPr marL="3200400" lvl="6"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7pPr>
            <a:lvl8pPr marL="3657600" lvl="7"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8pPr>
            <a:lvl9pPr marL="4114800" lvl="8" indent="-304800">
              <a:lnSpc>
                <a:spcPct val="100000"/>
              </a:lnSpc>
              <a:spcBef>
                <a:spcPts val="0"/>
              </a:spcBef>
              <a:spcAft>
                <a:spcPts val="0"/>
              </a:spcAft>
              <a:buClr>
                <a:schemeClr val="dk1"/>
              </a:buClr>
              <a:buSzPts val="1200"/>
              <a:buFont typeface="Tajawal"/>
              <a:buChar char="■"/>
              <a:defRPr sz="1200">
                <a:solidFill>
                  <a:schemeClr val="dk1"/>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8" r:id="rId4"/>
    <p:sldLayoutId id="2147483659" r:id="rId5"/>
    <p:sldLayoutId id="2147483672" r:id="rId6"/>
    <p:sldLayoutId id="2147483673" r:id="rId7"/>
    <p:sldLayoutId id="214748367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64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26"/>
          <p:cNvSpPr/>
          <p:nvPr/>
        </p:nvSpPr>
        <p:spPr>
          <a:xfrm>
            <a:off x="2152783" y="-121443"/>
            <a:ext cx="6991217" cy="5143499"/>
          </a:xfrm>
          <a:custGeom>
            <a:avLst/>
            <a:gdLst/>
            <a:ahLst/>
            <a:cxnLst/>
            <a:rect l="l" t="t" r="r" b="b"/>
            <a:pathLst>
              <a:path w="9321622" h="6857999" extrusionOk="0">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lt1">
              <a:alpha val="7373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32" name="Google Shape;2032;p26"/>
          <p:cNvSpPr txBox="1"/>
          <p:nvPr/>
        </p:nvSpPr>
        <p:spPr>
          <a:xfrm>
            <a:off x="3650117" y="1355248"/>
            <a:ext cx="5338942" cy="746328"/>
          </a:xfrm>
          <a:prstGeom prst="rect">
            <a:avLst/>
          </a:prstGeom>
          <a:noFill/>
          <a:ln>
            <a:noFill/>
          </a:ln>
        </p:spPr>
        <p:txBody>
          <a:bodyPr spcFirstLastPara="1" wrap="square" lIns="68575" tIns="34275" rIns="68575" bIns="34275" anchor="t" anchorCtr="0">
            <a:spAutoFit/>
          </a:bodyPr>
          <a:lstStyle/>
          <a:p>
            <a:pPr algn="ctr"/>
            <a:r>
              <a:rPr lang="en-US" sz="2200" b="1" dirty="0">
                <a:solidFill>
                  <a:schemeClr val="tx1"/>
                </a:solidFill>
                <a:latin typeface="Times New Roman"/>
                <a:ea typeface="Roboto Light"/>
                <a:cs typeface="Roboto Light"/>
              </a:rPr>
              <a:t>BULLWHIP EFFECT IN SUPPLYCHAIN</a:t>
            </a:r>
          </a:p>
          <a:p>
            <a:pPr algn="ctr"/>
            <a:r>
              <a:rPr lang="en-US" sz="2200" b="1" dirty="0">
                <a:solidFill>
                  <a:schemeClr val="tx1"/>
                </a:solidFill>
                <a:latin typeface="Times New Roman"/>
                <a:ea typeface="Roboto Light"/>
                <a:cs typeface="Roboto Light"/>
              </a:rPr>
              <a:t>MANAGEMENT</a:t>
            </a:r>
          </a:p>
        </p:txBody>
      </p:sp>
      <p:sp>
        <p:nvSpPr>
          <p:cNvPr id="2033" name="Google Shape;2033;p26"/>
          <p:cNvSpPr txBox="1"/>
          <p:nvPr/>
        </p:nvSpPr>
        <p:spPr>
          <a:xfrm>
            <a:off x="4746901" y="3046245"/>
            <a:ext cx="2888700" cy="23849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dirty="0">
                <a:solidFill>
                  <a:srgbClr val="262626"/>
                </a:solidFill>
                <a:latin typeface="Times New Roman" panose="02020603050405020304" pitchFamily="18" charset="0"/>
                <a:ea typeface="Roboto Light"/>
                <a:cs typeface="Times New Roman" panose="02020603050405020304" pitchFamily="18" charset="0"/>
                <a:sym typeface="Roboto Light"/>
              </a:rPr>
              <a:t>Submitted by-</a:t>
            </a:r>
            <a:endParaRPr sz="1100" dirty="0">
              <a:latin typeface="Times New Roman" panose="02020603050405020304" pitchFamily="18" charset="0"/>
              <a:cs typeface="Times New Roman" panose="02020603050405020304" pitchFamily="18" charset="0"/>
            </a:endParaRPr>
          </a:p>
        </p:txBody>
      </p:sp>
      <p:sp>
        <p:nvSpPr>
          <p:cNvPr id="2035" name="Google Shape;2035;p26"/>
          <p:cNvSpPr txBox="1"/>
          <p:nvPr/>
        </p:nvSpPr>
        <p:spPr>
          <a:xfrm>
            <a:off x="4795804" y="4677306"/>
            <a:ext cx="3412287" cy="28466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b="1" dirty="0">
                <a:solidFill>
                  <a:schemeClr val="dk1"/>
                </a:solidFill>
                <a:latin typeface="Times New Roman" panose="02020603050405020304" pitchFamily="18" charset="0"/>
                <a:ea typeface="Roboto Light"/>
                <a:cs typeface="Times New Roman" panose="02020603050405020304" pitchFamily="18" charset="0"/>
                <a:sym typeface="Roboto Light"/>
              </a:rPr>
              <a:t>UNDER PROF : DR LAKSHYA</a:t>
            </a:r>
            <a:endParaRPr lang="en" b="1" dirty="0">
              <a:solidFill>
                <a:schemeClr val="dk1"/>
              </a:solidFill>
              <a:latin typeface="Times New Roman" panose="02020603050405020304" pitchFamily="18" charset="0"/>
              <a:cs typeface="Times New Roman" panose="02020603050405020304" pitchFamily="18" charset="0"/>
            </a:endParaRPr>
          </a:p>
        </p:txBody>
      </p:sp>
      <p:pic>
        <p:nvPicPr>
          <p:cNvPr id="2037" name="Google Shape;2037;p26"/>
          <p:cNvPicPr preferRelativeResize="0"/>
          <p:nvPr/>
        </p:nvPicPr>
        <p:blipFill>
          <a:blip r:embed="rId3">
            <a:alphaModFix/>
          </a:blip>
          <a:stretch>
            <a:fillRect/>
          </a:stretch>
        </p:blipFill>
        <p:spPr>
          <a:xfrm>
            <a:off x="897425" y="1354675"/>
            <a:ext cx="2341077" cy="2379574"/>
          </a:xfrm>
          <a:prstGeom prst="rect">
            <a:avLst/>
          </a:prstGeom>
          <a:gradFill>
            <a:gsLst>
              <a:gs pos="0">
                <a:srgbClr val="FC0350">
                  <a:alpha val="65882"/>
                </a:srgbClr>
              </a:gs>
              <a:gs pos="100000">
                <a:srgbClr val="0000FF">
                  <a:alpha val="36862"/>
                </a:srgbClr>
              </a:gs>
            </a:gsLst>
            <a:lin ang="2700006" scaled="0"/>
          </a:gradFill>
          <a:ln>
            <a:noFill/>
          </a:ln>
        </p:spPr>
      </p:pic>
      <p:sp>
        <p:nvSpPr>
          <p:cNvPr id="2" name="Google Shape;2033;p26">
            <a:extLst>
              <a:ext uri="{FF2B5EF4-FFF2-40B4-BE49-F238E27FC236}">
                <a16:creationId xmlns:a16="http://schemas.microsoft.com/office/drawing/2014/main" id="{40F72203-CFD9-19AF-1F46-FA711881389B}"/>
              </a:ext>
            </a:extLst>
          </p:cNvPr>
          <p:cNvSpPr txBox="1"/>
          <p:nvPr/>
        </p:nvSpPr>
        <p:spPr>
          <a:xfrm>
            <a:off x="5095585" y="3495752"/>
            <a:ext cx="2888700" cy="80788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2400" dirty="0">
                <a:solidFill>
                  <a:srgbClr val="262626"/>
                </a:solidFill>
                <a:latin typeface="Times New Roman" panose="02020603050405020304" pitchFamily="18" charset="0"/>
                <a:ea typeface="Roboto Light"/>
                <a:cs typeface="Times New Roman" panose="02020603050405020304" pitchFamily="18" charset="0"/>
                <a:sym typeface="Roboto Light"/>
              </a:rPr>
              <a:t>ARYAN KUMAR</a:t>
            </a:r>
          </a:p>
          <a:p>
            <a:pPr marL="0" marR="0" lvl="0" indent="0" algn="l" rtl="0">
              <a:spcBef>
                <a:spcPts val="0"/>
              </a:spcBef>
              <a:spcAft>
                <a:spcPts val="0"/>
              </a:spcAft>
              <a:buNone/>
            </a:pPr>
            <a:r>
              <a:rPr lang="en" sz="2400" dirty="0">
                <a:solidFill>
                  <a:srgbClr val="262626"/>
                </a:solidFill>
                <a:latin typeface="Times New Roman" panose="02020603050405020304" pitchFamily="18" charset="0"/>
                <a:ea typeface="Roboto Light"/>
                <a:cs typeface="Times New Roman" panose="02020603050405020304" pitchFamily="18" charset="0"/>
                <a:sym typeface="Roboto Light"/>
              </a:rPr>
              <a:t>21135029</a:t>
            </a:r>
            <a:endParaRPr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7A06-89B2-4C53-9F33-B670B2FE56A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br>
              <a:rPr lang="en-IN" dirty="0"/>
            </a:br>
            <a:endParaRPr lang="en-IN" dirty="0"/>
          </a:p>
        </p:txBody>
      </p:sp>
      <p:pic>
        <p:nvPicPr>
          <p:cNvPr id="6" name="Picture 5">
            <a:extLst>
              <a:ext uri="{FF2B5EF4-FFF2-40B4-BE49-F238E27FC236}">
                <a16:creationId xmlns:a16="http://schemas.microsoft.com/office/drawing/2014/main" id="{4CACB7D1-7DDD-1A92-5804-E4F23AEE25D7}"/>
              </a:ext>
            </a:extLst>
          </p:cNvPr>
          <p:cNvPicPr>
            <a:picLocks noChangeAspect="1"/>
          </p:cNvPicPr>
          <p:nvPr/>
        </p:nvPicPr>
        <p:blipFill>
          <a:blip r:embed="rId2"/>
          <a:stretch>
            <a:fillRect/>
          </a:stretch>
        </p:blipFill>
        <p:spPr>
          <a:xfrm>
            <a:off x="0" y="0"/>
            <a:ext cx="9134555" cy="5143500"/>
          </a:xfrm>
          <a:prstGeom prst="rect">
            <a:avLst/>
          </a:prstGeom>
        </p:spPr>
      </p:pic>
      <p:sp>
        <p:nvSpPr>
          <p:cNvPr id="7" name="TextBox 6">
            <a:extLst>
              <a:ext uri="{FF2B5EF4-FFF2-40B4-BE49-F238E27FC236}">
                <a16:creationId xmlns:a16="http://schemas.microsoft.com/office/drawing/2014/main" id="{79A0BC36-A03C-0F48-09EA-548664FA8B65}"/>
              </a:ext>
            </a:extLst>
          </p:cNvPr>
          <p:cNvSpPr txBox="1"/>
          <p:nvPr/>
        </p:nvSpPr>
        <p:spPr>
          <a:xfrm>
            <a:off x="4164806" y="244436"/>
            <a:ext cx="3586162" cy="2139047"/>
          </a:xfrm>
          <a:prstGeom prst="rect">
            <a:avLst/>
          </a:prstGeom>
          <a:noFill/>
        </p:spPr>
        <p:txBody>
          <a:bodyPr wrap="square" rtlCol="0">
            <a:spAutoFit/>
          </a:bodyPr>
          <a:lstStyle/>
          <a:p>
            <a:pPr marL="257175" indent="-257175">
              <a:buAutoNum type="arabicPeriod"/>
            </a:pPr>
            <a:r>
              <a:rPr lang="en-IN" sz="1600" dirty="0"/>
              <a:t>Data Collection</a:t>
            </a:r>
          </a:p>
          <a:p>
            <a:pPr marL="257175" indent="-257175">
              <a:buAutoNum type="arabicPeriod"/>
            </a:pPr>
            <a:r>
              <a:rPr lang="en-IN" sz="1600" dirty="0"/>
              <a:t>Data Exploration</a:t>
            </a:r>
          </a:p>
          <a:p>
            <a:pPr marL="257175" indent="-257175">
              <a:buAutoNum type="arabicPeriod"/>
            </a:pPr>
            <a:r>
              <a:rPr lang="en-IN" sz="1600" dirty="0"/>
              <a:t>Data Cleaning</a:t>
            </a:r>
          </a:p>
          <a:p>
            <a:pPr marL="257175" indent="-257175">
              <a:buAutoNum type="arabicPeriod"/>
            </a:pPr>
            <a:r>
              <a:rPr lang="en-IN" sz="1600" dirty="0"/>
              <a:t>Data Processing</a:t>
            </a:r>
          </a:p>
          <a:p>
            <a:pPr marL="257175" indent="-257175">
              <a:buAutoNum type="arabicPeriod"/>
            </a:pPr>
            <a:r>
              <a:rPr lang="en-IN" sz="1600" dirty="0"/>
              <a:t>Data Scaling</a:t>
            </a:r>
          </a:p>
          <a:p>
            <a:pPr marL="257175" indent="-257175">
              <a:buAutoNum type="arabicPeriod"/>
            </a:pPr>
            <a:r>
              <a:rPr lang="en-IN" sz="1600" dirty="0"/>
              <a:t>ML Modelling</a:t>
            </a:r>
          </a:p>
          <a:p>
            <a:pPr marL="257175" indent="-257175">
              <a:buAutoNum type="arabicPeriod"/>
            </a:pPr>
            <a:r>
              <a:rPr lang="en-IN" sz="1600" dirty="0"/>
              <a:t>Listing flaws of the model</a:t>
            </a:r>
          </a:p>
          <a:p>
            <a:pPr marL="257175" indent="-257175">
              <a:buAutoNum type="arabicPeriod"/>
            </a:pPr>
            <a:endParaRPr lang="en-IN" sz="1050" dirty="0"/>
          </a:p>
          <a:p>
            <a:pPr marL="257175" indent="-257175">
              <a:buAutoNum type="arabicPeriod"/>
            </a:pPr>
            <a:endParaRPr lang="en-IN" sz="1050" dirty="0"/>
          </a:p>
        </p:txBody>
      </p:sp>
    </p:spTree>
    <p:extLst>
      <p:ext uri="{BB962C8B-B14F-4D97-AF65-F5344CB8AC3E}">
        <p14:creationId xmlns:p14="http://schemas.microsoft.com/office/powerpoint/2010/main" val="30268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F2972-9D23-41E2-920E-CC1739FF3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89" y="329870"/>
            <a:ext cx="5786864" cy="3470302"/>
          </a:xfrm>
          <a:prstGeom prst="rect">
            <a:avLst/>
          </a:prstGeom>
        </p:spPr>
      </p:pic>
      <p:sp>
        <p:nvSpPr>
          <p:cNvPr id="6" name="Rectangle 5">
            <a:extLst>
              <a:ext uri="{FF2B5EF4-FFF2-40B4-BE49-F238E27FC236}">
                <a16:creationId xmlns:a16="http://schemas.microsoft.com/office/drawing/2014/main" id="{4FB82A4C-8B21-48C1-B96A-405260592AA2}"/>
              </a:ext>
            </a:extLst>
          </p:cNvPr>
          <p:cNvSpPr/>
          <p:nvPr/>
        </p:nvSpPr>
        <p:spPr>
          <a:xfrm>
            <a:off x="-744794" y="0"/>
            <a:ext cx="3520460"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050"/>
          </a:p>
        </p:txBody>
      </p:sp>
      <p:sp>
        <p:nvSpPr>
          <p:cNvPr id="7" name="Title 1">
            <a:extLst>
              <a:ext uri="{FF2B5EF4-FFF2-40B4-BE49-F238E27FC236}">
                <a16:creationId xmlns:a16="http://schemas.microsoft.com/office/drawing/2014/main" id="{7936ECB8-E7A5-4402-80DA-D90421C93312}"/>
              </a:ext>
            </a:extLst>
          </p:cNvPr>
          <p:cNvSpPr>
            <a:spLocks noGrp="1"/>
          </p:cNvSpPr>
          <p:nvPr>
            <p:ph type="title"/>
          </p:nvPr>
        </p:nvSpPr>
        <p:spPr>
          <a:xfrm>
            <a:off x="-2356040" y="-28739"/>
            <a:ext cx="7886700" cy="994172"/>
          </a:xfrm>
        </p:spPr>
        <p:txBody>
          <a:bodyPr>
            <a:normAutofit/>
          </a:bodyPr>
          <a:lstStyle/>
          <a:p>
            <a:pPr algn="ctr"/>
            <a:r>
              <a:rPr lang="en-IN" dirty="0">
                <a:solidFill>
                  <a:srgbClr val="FFC000"/>
                </a:solidFill>
              </a:rPr>
              <a:t> </a:t>
            </a:r>
          </a:p>
        </p:txBody>
      </p:sp>
      <p:sp>
        <p:nvSpPr>
          <p:cNvPr id="8" name="TextBox 7">
            <a:extLst>
              <a:ext uri="{FF2B5EF4-FFF2-40B4-BE49-F238E27FC236}">
                <a16:creationId xmlns:a16="http://schemas.microsoft.com/office/drawing/2014/main" id="{06758FB9-99ED-4FBE-89A3-358C22B23755}"/>
              </a:ext>
            </a:extLst>
          </p:cNvPr>
          <p:cNvSpPr txBox="1"/>
          <p:nvPr/>
        </p:nvSpPr>
        <p:spPr>
          <a:xfrm>
            <a:off x="182515" y="994172"/>
            <a:ext cx="2686050" cy="4570482"/>
          </a:xfrm>
          <a:prstGeom prst="rect">
            <a:avLst/>
          </a:prstGeom>
          <a:noFill/>
        </p:spPr>
        <p:txBody>
          <a:bodyPr wrap="square" rtlCol="0">
            <a:spAutoFit/>
          </a:bodyPr>
          <a:lstStyle/>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r>
              <a:rPr lang="en-IN" sz="1500" dirty="0">
                <a:solidFill>
                  <a:schemeClr val="bg1"/>
                </a:solidFill>
              </a:rPr>
              <a:t> </a:t>
            </a:r>
          </a:p>
          <a:p>
            <a:pPr marL="257175" indent="-257175">
              <a:buAutoNum type="arabicPeriod"/>
            </a:pPr>
            <a:r>
              <a:rPr lang="en-IN" sz="1500" dirty="0">
                <a:solidFill>
                  <a:schemeClr val="bg1"/>
                </a:solidFill>
              </a:rPr>
              <a:t>Data Exploration</a:t>
            </a: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r>
              <a:rPr lang="en-IN" sz="1500" dirty="0">
                <a:solidFill>
                  <a:schemeClr val="bg1"/>
                </a:solidFill>
              </a:rPr>
              <a:t>Data Cleaning</a:t>
            </a:r>
          </a:p>
          <a:p>
            <a:pPr marL="257175" indent="-257175">
              <a:buAutoNum type="arabicPeriod"/>
            </a:pPr>
            <a:endParaRPr lang="en-IN" sz="1500" dirty="0">
              <a:solidFill>
                <a:schemeClr val="bg1"/>
              </a:solidFill>
            </a:endParaRPr>
          </a:p>
          <a:p>
            <a:r>
              <a:rPr lang="en-IN" sz="1500" dirty="0">
                <a:solidFill>
                  <a:schemeClr val="bg1"/>
                </a:solidFill>
              </a:rPr>
              <a:t>Data Processing</a:t>
            </a:r>
          </a:p>
          <a:p>
            <a:pPr marL="257175" indent="-257175">
              <a:buAutoNum type="arabicPeriod"/>
            </a:pPr>
            <a:endParaRPr lang="en-IN" sz="1500" dirty="0">
              <a:solidFill>
                <a:schemeClr val="bg1"/>
              </a:solidFill>
            </a:endParaRPr>
          </a:p>
          <a:p>
            <a:pPr marL="257175" indent="-257175">
              <a:buAutoNum type="arabicPeriod"/>
            </a:pPr>
            <a:endParaRPr lang="en-IN" sz="1500" dirty="0">
              <a:solidFill>
                <a:schemeClr val="bg1"/>
              </a:solidFill>
            </a:endParaRPr>
          </a:p>
          <a:p>
            <a:pPr marL="257175" indent="-257175">
              <a:buAutoNum type="arabicPeriod"/>
            </a:pPr>
            <a:endParaRPr lang="en-IN" sz="1050" dirty="0">
              <a:solidFill>
                <a:schemeClr val="bg1"/>
              </a:solidFill>
            </a:endParaRPr>
          </a:p>
          <a:p>
            <a:pPr marL="257175" indent="-257175">
              <a:buAutoNum type="arabicPeriod"/>
            </a:pPr>
            <a:endParaRPr lang="en-IN" sz="1050" dirty="0">
              <a:solidFill>
                <a:schemeClr val="bg1"/>
              </a:solidFill>
            </a:endParaRPr>
          </a:p>
        </p:txBody>
      </p:sp>
      <p:sp>
        <p:nvSpPr>
          <p:cNvPr id="2" name="TextBox 1">
            <a:extLst>
              <a:ext uri="{FF2B5EF4-FFF2-40B4-BE49-F238E27FC236}">
                <a16:creationId xmlns:a16="http://schemas.microsoft.com/office/drawing/2014/main" id="{84F4BD16-EC4F-4815-9A91-95BF79B1841B}"/>
              </a:ext>
            </a:extLst>
          </p:cNvPr>
          <p:cNvSpPr txBox="1"/>
          <p:nvPr/>
        </p:nvSpPr>
        <p:spPr>
          <a:xfrm>
            <a:off x="-185475" y="1391111"/>
            <a:ext cx="1271342" cy="415498"/>
          </a:xfrm>
          <a:prstGeom prst="rect">
            <a:avLst/>
          </a:prstGeom>
          <a:noFill/>
        </p:spPr>
        <p:txBody>
          <a:bodyPr wrap="square" rtlCol="0">
            <a:spAutoFit/>
          </a:bodyPr>
          <a:lstStyle/>
          <a:p>
            <a:r>
              <a:rPr lang="en-IN" sz="1050" dirty="0">
                <a:solidFill>
                  <a:srgbClr val="33CCCC"/>
                </a:solidFill>
              </a:rPr>
              <a:t>MIT</a:t>
            </a:r>
          </a:p>
          <a:p>
            <a:r>
              <a:rPr lang="en-IN" sz="1050" dirty="0">
                <a:solidFill>
                  <a:srgbClr val="33CCCC"/>
                </a:solidFill>
              </a:rPr>
              <a:t>Bullwhip Game</a:t>
            </a:r>
          </a:p>
        </p:txBody>
      </p:sp>
      <p:cxnSp>
        <p:nvCxnSpPr>
          <p:cNvPr id="5" name="Straight Arrow Connector 4">
            <a:extLst>
              <a:ext uri="{FF2B5EF4-FFF2-40B4-BE49-F238E27FC236}">
                <a16:creationId xmlns:a16="http://schemas.microsoft.com/office/drawing/2014/main" id="{199D4937-686D-4C6A-B605-03542A8C24C7}"/>
              </a:ext>
            </a:extLst>
          </p:cNvPr>
          <p:cNvCxnSpPr/>
          <p:nvPr/>
        </p:nvCxnSpPr>
        <p:spPr>
          <a:xfrm>
            <a:off x="720107" y="1737360"/>
            <a:ext cx="731520" cy="0"/>
          </a:xfrm>
          <a:prstGeom prst="straightConnector1">
            <a:avLst/>
          </a:prstGeom>
          <a:ln w="9525" cap="flat" cmpd="sng" algn="ctr">
            <a:solidFill>
              <a:schemeClr val="bg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oogle Shape;133;p21">
            <a:extLst>
              <a:ext uri="{FF2B5EF4-FFF2-40B4-BE49-F238E27FC236}">
                <a16:creationId xmlns:a16="http://schemas.microsoft.com/office/drawing/2014/main" id="{FCBFFE56-3AC1-4F82-AD23-F77A142D071D}"/>
              </a:ext>
            </a:extLst>
          </p:cNvPr>
          <p:cNvPicPr preferRelativeResize="0"/>
          <p:nvPr/>
        </p:nvPicPr>
        <p:blipFill>
          <a:blip r:embed="rId3">
            <a:alphaModFix/>
          </a:blip>
          <a:stretch>
            <a:fillRect/>
          </a:stretch>
        </p:blipFill>
        <p:spPr>
          <a:xfrm>
            <a:off x="1295095" y="1299531"/>
            <a:ext cx="1271342" cy="722181"/>
          </a:xfrm>
          <a:prstGeom prst="rect">
            <a:avLst/>
          </a:prstGeom>
          <a:noFill/>
          <a:ln>
            <a:noFill/>
          </a:ln>
        </p:spPr>
      </p:pic>
      <p:pic>
        <p:nvPicPr>
          <p:cNvPr id="11" name="Picture 10">
            <a:extLst>
              <a:ext uri="{FF2B5EF4-FFF2-40B4-BE49-F238E27FC236}">
                <a16:creationId xmlns:a16="http://schemas.microsoft.com/office/drawing/2014/main" id="{EFE0F47C-607E-423E-B6DE-DFEE5AC30FF4}"/>
              </a:ext>
            </a:extLst>
          </p:cNvPr>
          <p:cNvPicPr>
            <a:picLocks noChangeAspect="1"/>
          </p:cNvPicPr>
          <p:nvPr/>
        </p:nvPicPr>
        <p:blipFill rotWithShape="1">
          <a:blip r:embed="rId4"/>
          <a:srcRect l="29833" t="47185" r="58085" b="29481"/>
          <a:stretch/>
        </p:blipFill>
        <p:spPr>
          <a:xfrm>
            <a:off x="-185475" y="2665583"/>
            <a:ext cx="971168" cy="1055033"/>
          </a:xfrm>
          <a:prstGeom prst="rect">
            <a:avLst/>
          </a:prstGeom>
        </p:spPr>
      </p:pic>
      <p:pic>
        <p:nvPicPr>
          <p:cNvPr id="12" name="Picture 11">
            <a:extLst>
              <a:ext uri="{FF2B5EF4-FFF2-40B4-BE49-F238E27FC236}">
                <a16:creationId xmlns:a16="http://schemas.microsoft.com/office/drawing/2014/main" id="{4B6BCE72-ACDE-4FC0-B938-EBAA6E8A54D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520930" y="4005364"/>
            <a:ext cx="3731371" cy="944475"/>
          </a:xfrm>
          <a:prstGeom prst="rect">
            <a:avLst/>
          </a:prstGeom>
          <a:noFill/>
          <a:ln>
            <a:solidFill>
              <a:schemeClr val="tx1"/>
            </a:solidFill>
          </a:ln>
        </p:spPr>
      </p:pic>
      <p:pic>
        <p:nvPicPr>
          <p:cNvPr id="13" name="Picture 12">
            <a:extLst>
              <a:ext uri="{FF2B5EF4-FFF2-40B4-BE49-F238E27FC236}">
                <a16:creationId xmlns:a16="http://schemas.microsoft.com/office/drawing/2014/main" id="{5EE9ED1D-E06D-4A97-95CF-588F232F6CB9}"/>
              </a:ext>
            </a:extLst>
          </p:cNvPr>
          <p:cNvPicPr>
            <a:picLocks noChangeAspect="1"/>
          </p:cNvPicPr>
          <p:nvPr/>
        </p:nvPicPr>
        <p:blipFill rotWithShape="1">
          <a:blip r:embed="rId6"/>
          <a:srcRect l="44379" t="47185" r="47083" b="29481"/>
          <a:stretch/>
        </p:blipFill>
        <p:spPr>
          <a:xfrm>
            <a:off x="1669978" y="2665584"/>
            <a:ext cx="686303" cy="1055033"/>
          </a:xfrm>
          <a:prstGeom prst="rect">
            <a:avLst/>
          </a:prstGeom>
        </p:spPr>
      </p:pic>
    </p:spTree>
    <p:extLst>
      <p:ext uri="{BB962C8B-B14F-4D97-AF65-F5344CB8AC3E}">
        <p14:creationId xmlns:p14="http://schemas.microsoft.com/office/powerpoint/2010/main" val="67128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B9BE77-2619-4649-A6C5-1BA9B9137AFF}"/>
              </a:ext>
            </a:extLst>
          </p:cNvPr>
          <p:cNvSpPr/>
          <p:nvPr/>
        </p:nvSpPr>
        <p:spPr>
          <a:xfrm>
            <a:off x="3582955" y="0"/>
            <a:ext cx="5561045"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sz="1050"/>
          </a:p>
        </p:txBody>
      </p:sp>
      <p:pic>
        <p:nvPicPr>
          <p:cNvPr id="3074" name="Picture 2" descr="MNIST analysis using KNN | ImportQ">
            <a:extLst>
              <a:ext uri="{FF2B5EF4-FFF2-40B4-BE49-F238E27FC236}">
                <a16:creationId xmlns:a16="http://schemas.microsoft.com/office/drawing/2014/main" id="{1C066F41-C46D-4679-BA8D-F1792A4AFF2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2954" y="392708"/>
            <a:ext cx="5561045" cy="4170785"/>
          </a:xfrm>
          <a:prstGeom prst="rect">
            <a:avLst/>
          </a:prstGeom>
          <a:noFill/>
          <a:extLst>
            <a:ext uri="{909E8E84-426E-40DD-AFC4-6F175D3DCCD1}">
              <a14:hiddenFill xmlns:a14="http://schemas.microsoft.com/office/drawing/2010/main">
                <a:solidFill>
                  <a:srgbClr val="FFFFFF"/>
                </a:solidFill>
              </a14:hiddenFill>
            </a:ext>
          </a:extLst>
        </p:spPr>
      </p:pic>
      <p:sp>
        <p:nvSpPr>
          <p:cNvPr id="2" name="Inhaltsplatzhalter 4">
            <a:extLst>
              <a:ext uri="{FF2B5EF4-FFF2-40B4-BE49-F238E27FC236}">
                <a16:creationId xmlns:a16="http://schemas.microsoft.com/office/drawing/2014/main" id="{30FD4696-B607-013C-CDCB-96A788ACC180}"/>
              </a:ext>
            </a:extLst>
          </p:cNvPr>
          <p:cNvSpPr txBox="1">
            <a:spLocks/>
          </p:cNvSpPr>
          <p:nvPr/>
        </p:nvSpPr>
        <p:spPr>
          <a:xfrm>
            <a:off x="442913" y="2150269"/>
            <a:ext cx="2693194" cy="1714315"/>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AutoNum type="arabicPeriod"/>
            </a:pPr>
            <a:r>
              <a:rPr lang="en-US" sz="2400" b="1" dirty="0">
                <a:solidFill>
                  <a:schemeClr val="tx1"/>
                </a:solidFill>
              </a:rPr>
              <a:t>KNN</a:t>
            </a:r>
          </a:p>
          <a:p>
            <a:pPr marL="457200" indent="-457200">
              <a:buAutoNum type="arabicPeriod"/>
            </a:pPr>
            <a:r>
              <a:rPr lang="en-US" sz="2400" b="1" dirty="0">
                <a:solidFill>
                  <a:schemeClr val="tx1"/>
                </a:solidFill>
              </a:rPr>
              <a:t>Random Forest</a:t>
            </a:r>
          </a:p>
          <a:p>
            <a:pPr marL="457200" indent="-457200">
              <a:buAutoNum type="arabicPeriod"/>
            </a:pPr>
            <a:r>
              <a:rPr lang="en-US" sz="2400" b="1" dirty="0">
                <a:solidFill>
                  <a:schemeClr val="tx1"/>
                </a:solidFill>
              </a:rPr>
              <a:t>XG BOOST</a:t>
            </a:r>
          </a:p>
          <a:p>
            <a:endParaRPr lang="en-US" sz="2400" dirty="0">
              <a:solidFill>
                <a:schemeClr val="tx1"/>
              </a:solidFill>
              <a:latin typeface="+mj-lt"/>
            </a:endParaRPr>
          </a:p>
        </p:txBody>
      </p:sp>
      <p:sp>
        <p:nvSpPr>
          <p:cNvPr id="7" name="Title 6">
            <a:extLst>
              <a:ext uri="{FF2B5EF4-FFF2-40B4-BE49-F238E27FC236}">
                <a16:creationId xmlns:a16="http://schemas.microsoft.com/office/drawing/2014/main" id="{E62F260E-CDCF-03FF-81FB-3D17B465960D}"/>
              </a:ext>
            </a:extLst>
          </p:cNvPr>
          <p:cNvSpPr>
            <a:spLocks noGrp="1"/>
          </p:cNvSpPr>
          <p:nvPr>
            <p:ph type="title"/>
          </p:nvPr>
        </p:nvSpPr>
        <p:spPr>
          <a:xfrm>
            <a:off x="185738" y="282612"/>
            <a:ext cx="3397215" cy="996304"/>
          </a:xfrm>
        </p:spPr>
        <p:txBody>
          <a:bodyPr/>
          <a:lstStyle/>
          <a:p>
            <a:r>
              <a:rPr lang="en-US" dirty="0">
                <a:solidFill>
                  <a:srgbClr val="FF0000"/>
                </a:solidFill>
              </a:rPr>
              <a:t>Models Used</a:t>
            </a:r>
          </a:p>
        </p:txBody>
      </p:sp>
    </p:spTree>
    <p:extLst>
      <p:ext uri="{BB962C8B-B14F-4D97-AF65-F5344CB8AC3E}">
        <p14:creationId xmlns:p14="http://schemas.microsoft.com/office/powerpoint/2010/main" val="224252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wipe(left)">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wipe(left)">
                                      <p:cBhvr>
                                        <p:cTn id="2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a:latin typeface="Times New Roman"/>
              </a:rPr>
              <a:t>KNN</a:t>
            </a:r>
          </a:p>
        </p:txBody>
      </p:sp>
      <p:sp>
        <p:nvSpPr>
          <p:cNvPr id="291" name="Google Shape;291;p37"/>
          <p:cNvSpPr/>
          <p:nvPr/>
        </p:nvSpPr>
        <p:spPr>
          <a:xfrm>
            <a:off x="567098" y="4031070"/>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643B2FB-5720-FB3D-1DBB-ECD4B71E65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0608" y="1435894"/>
            <a:ext cx="4114482" cy="2940684"/>
          </a:xfrm>
          <a:prstGeom prst="rect">
            <a:avLst/>
          </a:prstGeom>
          <a:noFill/>
          <a:ln>
            <a:noFill/>
          </a:ln>
        </p:spPr>
      </p:pic>
      <p:sp>
        <p:nvSpPr>
          <p:cNvPr id="8" name="TextBox 7">
            <a:extLst>
              <a:ext uri="{FF2B5EF4-FFF2-40B4-BE49-F238E27FC236}">
                <a16:creationId xmlns:a16="http://schemas.microsoft.com/office/drawing/2014/main" id="{6173771C-3F05-626A-2CD3-9335C4D41D84}"/>
              </a:ext>
            </a:extLst>
          </p:cNvPr>
          <p:cNvSpPr txBox="1"/>
          <p:nvPr/>
        </p:nvSpPr>
        <p:spPr>
          <a:xfrm>
            <a:off x="508910" y="1557339"/>
            <a:ext cx="3891640" cy="1600438"/>
          </a:xfrm>
          <a:prstGeom prst="rect">
            <a:avLst/>
          </a:prstGeom>
          <a:noFill/>
        </p:spPr>
        <p:txBody>
          <a:bodyPr wrap="square">
            <a:spAutoFit/>
          </a:bodyPr>
          <a:lstStyle/>
          <a:p>
            <a:r>
              <a:rPr lang="en-US" dirty="0"/>
              <a:t>K-Nearest </a:t>
            </a:r>
            <a:r>
              <a:rPr lang="en-US" dirty="0" err="1"/>
              <a:t>Neighbours</a:t>
            </a:r>
            <a:r>
              <a:rPr lang="en-US" dirty="0"/>
              <a:t> is an instance-based machine learning algorithm which stores history of all available cases and uses the information to classify new cases based on the criteria of similarity measure or distance function, wherein the K value represents the number of </a:t>
            </a:r>
            <a:r>
              <a:rPr lang="en-US" dirty="0" err="1"/>
              <a:t>neighbours</a:t>
            </a:r>
            <a:r>
              <a:rPr lang="en-US" dirty="0"/>
              <a:t>.</a:t>
            </a:r>
          </a:p>
        </p:txBody>
      </p:sp>
    </p:spTree>
    <p:extLst>
      <p:ext uri="{BB962C8B-B14F-4D97-AF65-F5344CB8AC3E}">
        <p14:creationId xmlns:p14="http://schemas.microsoft.com/office/powerpoint/2010/main" val="114328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a:latin typeface="Times New Roman"/>
              </a:rPr>
              <a:t>RANDOM FOREST</a:t>
            </a:r>
          </a:p>
        </p:txBody>
      </p:sp>
      <p:sp>
        <p:nvSpPr>
          <p:cNvPr id="291" name="Google Shape;291;p37"/>
          <p:cNvSpPr/>
          <p:nvPr/>
        </p:nvSpPr>
        <p:spPr>
          <a:xfrm>
            <a:off x="567098" y="4031070"/>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TextBox 7">
            <a:extLst>
              <a:ext uri="{FF2B5EF4-FFF2-40B4-BE49-F238E27FC236}">
                <a16:creationId xmlns:a16="http://schemas.microsoft.com/office/drawing/2014/main" id="{6173771C-3F05-626A-2CD3-9335C4D41D84}"/>
              </a:ext>
            </a:extLst>
          </p:cNvPr>
          <p:cNvSpPr txBox="1"/>
          <p:nvPr/>
        </p:nvSpPr>
        <p:spPr>
          <a:xfrm>
            <a:off x="508910" y="1557339"/>
            <a:ext cx="3891640" cy="2677656"/>
          </a:xfrm>
          <a:prstGeom prst="rect">
            <a:avLst/>
          </a:prstGeom>
          <a:noFill/>
        </p:spPr>
        <p:txBody>
          <a:bodyPr wrap="square">
            <a:spAutoFit/>
          </a:bodyPr>
          <a:lstStyle/>
          <a:p>
            <a:r>
              <a:rPr lang="en-US" dirty="0"/>
              <a:t>The Random Forest Regressor is a powerful ensemble learning method used for regression tasks. It operates by constructing multiple decision trees during training and outputting the average of their predictions for regression tasks. This technique helps to improve the model's accuracy and robustness compared to individual decision trees.. Random Forest, unlike K-Nearest </a:t>
            </a:r>
            <a:r>
              <a:rPr lang="en-US" dirty="0" err="1"/>
              <a:t>Neighbours</a:t>
            </a:r>
            <a:r>
              <a:rPr lang="en-US" dirty="0"/>
              <a:t>, performs well even with missing values. Low computation of decision trees make it suitable for oceans of data as seen in several industries.</a:t>
            </a:r>
          </a:p>
        </p:txBody>
      </p:sp>
      <p:pic>
        <p:nvPicPr>
          <p:cNvPr id="3" name="Picture 2">
            <a:extLst>
              <a:ext uri="{FF2B5EF4-FFF2-40B4-BE49-F238E27FC236}">
                <a16:creationId xmlns:a16="http://schemas.microsoft.com/office/drawing/2014/main" id="{4E7C9DF0-643D-1D78-41BC-8656AB01C2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1310619"/>
            <a:ext cx="4234540" cy="3489960"/>
          </a:xfrm>
          <a:prstGeom prst="rect">
            <a:avLst/>
          </a:prstGeom>
          <a:noFill/>
          <a:ln>
            <a:noFill/>
          </a:ln>
        </p:spPr>
      </p:pic>
    </p:spTree>
    <p:extLst>
      <p:ext uri="{BB962C8B-B14F-4D97-AF65-F5344CB8AC3E}">
        <p14:creationId xmlns:p14="http://schemas.microsoft.com/office/powerpoint/2010/main" val="88133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a:latin typeface="Times New Roman"/>
              </a:rPr>
              <a:t>XG BOOST</a:t>
            </a:r>
          </a:p>
        </p:txBody>
      </p:sp>
      <p:sp>
        <p:nvSpPr>
          <p:cNvPr id="291" name="Google Shape;291;p37"/>
          <p:cNvSpPr/>
          <p:nvPr/>
        </p:nvSpPr>
        <p:spPr>
          <a:xfrm>
            <a:off x="245630" y="4487679"/>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TextBox 7">
            <a:extLst>
              <a:ext uri="{FF2B5EF4-FFF2-40B4-BE49-F238E27FC236}">
                <a16:creationId xmlns:a16="http://schemas.microsoft.com/office/drawing/2014/main" id="{6173771C-3F05-626A-2CD3-9335C4D41D84}"/>
              </a:ext>
            </a:extLst>
          </p:cNvPr>
          <p:cNvSpPr txBox="1"/>
          <p:nvPr/>
        </p:nvSpPr>
        <p:spPr>
          <a:xfrm>
            <a:off x="508910" y="1557339"/>
            <a:ext cx="3891640" cy="2677656"/>
          </a:xfrm>
          <a:prstGeom prst="rect">
            <a:avLst/>
          </a:prstGeom>
          <a:noFill/>
        </p:spPr>
        <p:txBody>
          <a:bodyPr wrap="square">
            <a:spAutoFit/>
          </a:bodyPr>
          <a:lstStyle/>
          <a:p>
            <a:r>
              <a:rPr lang="en-US" dirty="0" err="1"/>
              <a:t>XGBoost</a:t>
            </a:r>
            <a:r>
              <a:rPr lang="en-US" dirty="0"/>
              <a:t> (Extreme Gradient Boosting) is a powerful and efficient open-source implementation of the gradient boosting framework. It has become popular due to its performance and speed in various machine learning competitions and real-world applications. Here are some key details about </a:t>
            </a:r>
            <a:r>
              <a:rPr lang="en-US" dirty="0" err="1"/>
              <a:t>XGBoost</a:t>
            </a:r>
            <a:r>
              <a:rPr lang="en-US" dirty="0"/>
              <a:t>:</a:t>
            </a:r>
          </a:p>
          <a:p>
            <a:r>
              <a:rPr lang="en-US" dirty="0"/>
              <a:t>Gradient Boosting Algorithm</a:t>
            </a:r>
          </a:p>
          <a:p>
            <a:r>
              <a:rPr lang="en-US" dirty="0"/>
              <a:t>Regularization</a:t>
            </a:r>
          </a:p>
          <a:p>
            <a:r>
              <a:rPr lang="en-US" dirty="0"/>
              <a:t>Handling Missing Values</a:t>
            </a:r>
          </a:p>
          <a:p>
            <a:endParaRPr lang="en-US" dirty="0"/>
          </a:p>
        </p:txBody>
      </p:sp>
      <p:pic>
        <p:nvPicPr>
          <p:cNvPr id="2" name="Picture 1">
            <a:extLst>
              <a:ext uri="{FF2B5EF4-FFF2-40B4-BE49-F238E27FC236}">
                <a16:creationId xmlns:a16="http://schemas.microsoft.com/office/drawing/2014/main" id="{01B7DB2B-D7CA-B59D-0263-0EAFBD371C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3730" y="1353481"/>
            <a:ext cx="4700270" cy="3452495"/>
          </a:xfrm>
          <a:prstGeom prst="rect">
            <a:avLst/>
          </a:prstGeom>
          <a:noFill/>
          <a:ln>
            <a:noFill/>
          </a:ln>
        </p:spPr>
      </p:pic>
    </p:spTree>
    <p:extLst>
      <p:ext uri="{BB962C8B-B14F-4D97-AF65-F5344CB8AC3E}">
        <p14:creationId xmlns:p14="http://schemas.microsoft.com/office/powerpoint/2010/main" val="22547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1" name="Google Shape;291;p37"/>
          <p:cNvSpPr/>
          <p:nvPr/>
        </p:nvSpPr>
        <p:spPr>
          <a:xfrm>
            <a:off x="0" y="4569641"/>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880D4AF6-CEB4-D2D0-1CE0-5922CD2D59FE}"/>
              </a:ext>
            </a:extLst>
          </p:cNvPr>
          <p:cNvSpPr txBox="1"/>
          <p:nvPr/>
        </p:nvSpPr>
        <p:spPr>
          <a:xfrm>
            <a:off x="778669" y="538572"/>
            <a:ext cx="2464594" cy="3785652"/>
          </a:xfrm>
          <a:prstGeom prst="rect">
            <a:avLst/>
          </a:prstGeom>
          <a:noFill/>
        </p:spPr>
        <p:txBody>
          <a:bodyPr wrap="square">
            <a:spAutoFit/>
          </a:bodyPr>
          <a:lstStyle/>
          <a:p>
            <a:r>
              <a:rPr lang="en-US" sz="1200" b="1" dirty="0"/>
              <a:t>Mean Squared Error (MSE)</a:t>
            </a:r>
          </a:p>
          <a:p>
            <a:endParaRPr lang="en-US" sz="1200" dirty="0"/>
          </a:p>
          <a:p>
            <a:r>
              <a:rPr lang="en-US" sz="1200" dirty="0" err="1"/>
              <a:t>XGBoost</a:t>
            </a:r>
            <a:r>
              <a:rPr lang="en-US" sz="1200" dirty="0"/>
              <a:t> has the lowest MSE, indicating that it has the smallest average squared difference between predicted and actual values. This suggests that </a:t>
            </a:r>
            <a:r>
              <a:rPr lang="en-US" sz="1200" dirty="0" err="1"/>
              <a:t>XGBoost's</a:t>
            </a:r>
            <a:r>
              <a:rPr lang="en-US" sz="1200" dirty="0"/>
              <a:t> predictions are the closest to the actual values among the three models. </a:t>
            </a:r>
          </a:p>
          <a:p>
            <a:endParaRPr lang="en-US" sz="1200" dirty="0"/>
          </a:p>
          <a:p>
            <a:r>
              <a:rPr lang="en-US" sz="1200" dirty="0"/>
              <a:t>Random Forest Regressor has a higher MSE than </a:t>
            </a:r>
            <a:r>
              <a:rPr lang="en-US" sz="1200" dirty="0" err="1"/>
              <a:t>XGBoost</a:t>
            </a:r>
            <a:r>
              <a:rPr lang="en-US" sz="1200" dirty="0"/>
              <a:t> but is still significantly lower than KNN.</a:t>
            </a:r>
          </a:p>
          <a:p>
            <a:endParaRPr lang="en-US" sz="1200" dirty="0"/>
          </a:p>
          <a:p>
            <a:endParaRPr lang="en-US" sz="1200" dirty="0"/>
          </a:p>
          <a:p>
            <a:r>
              <a:rPr lang="en-US" sz="1200" dirty="0"/>
              <a:t>KNN has the highest MSE, suggesting its predictions are less accurate compared to the other two models.</a:t>
            </a:r>
          </a:p>
        </p:txBody>
      </p:sp>
      <p:sp>
        <p:nvSpPr>
          <p:cNvPr id="9" name="TextBox 8">
            <a:extLst>
              <a:ext uri="{FF2B5EF4-FFF2-40B4-BE49-F238E27FC236}">
                <a16:creationId xmlns:a16="http://schemas.microsoft.com/office/drawing/2014/main" id="{D900620A-7BB1-1D84-5FEB-49743BABBE00}"/>
              </a:ext>
            </a:extLst>
          </p:cNvPr>
          <p:cNvSpPr txBox="1"/>
          <p:nvPr/>
        </p:nvSpPr>
        <p:spPr>
          <a:xfrm>
            <a:off x="3371851" y="592931"/>
            <a:ext cx="2936082" cy="3600986"/>
          </a:xfrm>
          <a:prstGeom prst="rect">
            <a:avLst/>
          </a:prstGeom>
          <a:noFill/>
        </p:spPr>
        <p:txBody>
          <a:bodyPr wrap="square">
            <a:spAutoFit/>
          </a:bodyPr>
          <a:lstStyle/>
          <a:p>
            <a:pPr marL="228600" indent="-228600">
              <a:buAutoNum type="arabicPeriod" startAt="2"/>
            </a:pPr>
            <a:r>
              <a:rPr lang="en-US" sz="1200" b="1" dirty="0"/>
              <a:t>R-squared (R²): </a:t>
            </a:r>
          </a:p>
          <a:p>
            <a:endParaRPr lang="en-US" sz="1200" dirty="0"/>
          </a:p>
          <a:p>
            <a:r>
              <a:rPr lang="en-US" sz="1200" dirty="0"/>
              <a:t> </a:t>
            </a:r>
            <a:r>
              <a:rPr lang="en-US" sz="1200" dirty="0" err="1"/>
              <a:t>XGBoost</a:t>
            </a:r>
            <a:r>
              <a:rPr lang="en-US" sz="1200" dirty="0"/>
              <a:t> has the highest R² score of 0.9831641633223367, indicating that it explains approximately 98.32% of the variance in the data. This suggests a very high level of accuracy. </a:t>
            </a:r>
          </a:p>
          <a:p>
            <a:endParaRPr lang="en-US" sz="1200" dirty="0"/>
          </a:p>
          <a:p>
            <a:r>
              <a:rPr lang="en-US" sz="1200" dirty="0"/>
              <a:t>Random Forest Regressor has a decent R² score of 0.8423394724441486, explaining about 84.23% of the variance, which is good but not as high as </a:t>
            </a:r>
            <a:r>
              <a:rPr lang="en-US" sz="1200" dirty="0" err="1"/>
              <a:t>XGBoost</a:t>
            </a:r>
            <a:r>
              <a:rPr lang="en-US" sz="1200" dirty="0"/>
              <a:t>. </a:t>
            </a:r>
          </a:p>
          <a:p>
            <a:endParaRPr lang="en-US" sz="1200" dirty="0"/>
          </a:p>
          <a:p>
            <a:r>
              <a:rPr lang="en-US" sz="1200" dirty="0"/>
              <a:t> KNN has the lowest R² score of 0.5602800163795265, explaining only 56.03% of the variance. This indicates a moderate level of accuracy, but much lower than the other two models</a:t>
            </a:r>
          </a:p>
        </p:txBody>
      </p:sp>
      <p:sp>
        <p:nvSpPr>
          <p:cNvPr id="11" name="TextBox 10">
            <a:extLst>
              <a:ext uri="{FF2B5EF4-FFF2-40B4-BE49-F238E27FC236}">
                <a16:creationId xmlns:a16="http://schemas.microsoft.com/office/drawing/2014/main" id="{58C59831-0F1E-E9A2-4961-DC3587BEA673}"/>
              </a:ext>
            </a:extLst>
          </p:cNvPr>
          <p:cNvSpPr txBox="1"/>
          <p:nvPr/>
        </p:nvSpPr>
        <p:spPr>
          <a:xfrm>
            <a:off x="6215061" y="692944"/>
            <a:ext cx="2628902" cy="3600986"/>
          </a:xfrm>
          <a:prstGeom prst="rect">
            <a:avLst/>
          </a:prstGeom>
          <a:noFill/>
        </p:spPr>
        <p:txBody>
          <a:bodyPr wrap="square">
            <a:spAutoFit/>
          </a:bodyPr>
          <a:lstStyle/>
          <a:p>
            <a:r>
              <a:rPr lang="en-US" sz="1200" b="1" dirty="0"/>
              <a:t>3. Mean Absolute Error (MAE): </a:t>
            </a:r>
          </a:p>
          <a:p>
            <a:endParaRPr lang="en-US" sz="1200" dirty="0"/>
          </a:p>
          <a:p>
            <a:r>
              <a:rPr lang="en-US" sz="1200" dirty="0"/>
              <a:t> </a:t>
            </a:r>
            <a:r>
              <a:rPr lang="en-US" sz="1200" dirty="0" err="1"/>
              <a:t>XGBoost</a:t>
            </a:r>
            <a:r>
              <a:rPr lang="en-US" sz="1200" dirty="0"/>
              <a:t> has the lowest MAE, indicating the smallest average absolute errors between predicted and actual values. This again suggests that </a:t>
            </a:r>
            <a:r>
              <a:rPr lang="en-US" sz="1200" dirty="0" err="1"/>
              <a:t>XGBoost's</a:t>
            </a:r>
            <a:r>
              <a:rPr lang="en-US" sz="1200" dirty="0"/>
              <a:t> predictions are the most accurate. </a:t>
            </a:r>
          </a:p>
          <a:p>
            <a:endParaRPr lang="en-US" sz="1200" dirty="0"/>
          </a:p>
          <a:p>
            <a:r>
              <a:rPr lang="en-US" sz="1200" dirty="0"/>
              <a:t>Random Forest Regressor has a higher MAE than </a:t>
            </a:r>
            <a:r>
              <a:rPr lang="en-US" sz="1200" dirty="0" err="1"/>
              <a:t>XGBoost</a:t>
            </a:r>
            <a:r>
              <a:rPr lang="en-US" sz="1200" dirty="0"/>
              <a:t> but lower than KNN, indicating moderate prediction errors. </a:t>
            </a:r>
          </a:p>
          <a:p>
            <a:endParaRPr lang="en-US" sz="1200" dirty="0"/>
          </a:p>
          <a:p>
            <a:r>
              <a:rPr lang="en-US" sz="1200" dirty="0"/>
              <a:t>KNN has the highest MAE, indicating the largest average errors, suggesting less accurate predictions compared to the other two models</a:t>
            </a:r>
          </a:p>
        </p:txBody>
      </p:sp>
    </p:spTree>
    <p:extLst>
      <p:ext uri="{BB962C8B-B14F-4D97-AF65-F5344CB8AC3E}">
        <p14:creationId xmlns:p14="http://schemas.microsoft.com/office/powerpoint/2010/main" val="20374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7820" y="282612"/>
            <a:ext cx="8368363" cy="409459"/>
          </a:xfrm>
          <a:prstGeom prst="rect">
            <a:avLst/>
          </a:prstGeom>
        </p:spPr>
        <p:txBody>
          <a:bodyPr>
            <a:normAutofit fontScale="90000"/>
          </a:bodyPr>
          <a:lstStyle/>
          <a:p>
            <a:r>
              <a:rPr lang="en-US" b="1" dirty="0">
                <a:solidFill>
                  <a:srgbClr val="FF0000"/>
                </a:solidFill>
              </a:rPr>
              <a:t>Research Results</a:t>
            </a:r>
          </a:p>
        </p:txBody>
      </p:sp>
      <p:sp>
        <p:nvSpPr>
          <p:cNvPr id="29" name="Inhaltsplatzhalter 4">
            <a:extLst>
              <a:ext uri="{FF2B5EF4-FFF2-40B4-BE49-F238E27FC236}">
                <a16:creationId xmlns:a16="http://schemas.microsoft.com/office/drawing/2014/main" id="{7F127F57-95E4-4CF0-B6AD-3DA3CC089B66}"/>
              </a:ext>
            </a:extLst>
          </p:cNvPr>
          <p:cNvSpPr txBox="1">
            <a:spLocks/>
          </p:cNvSpPr>
          <p:nvPr/>
        </p:nvSpPr>
        <p:spPr>
          <a:xfrm>
            <a:off x="126407" y="815416"/>
            <a:ext cx="4299679" cy="4422236"/>
          </a:xfrm>
          <a:prstGeom prst="rect">
            <a:avLst/>
          </a:prstGeom>
        </p:spPr>
        <p:txBody>
          <a:bodyPr wrap="square" lIns="0" tIns="0" rIns="0" bIns="0" anchor="t">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solidFill>
                  <a:schemeClr val="tx1"/>
                </a:solidFill>
                <a:latin typeface="Times New Roman" panose="02020603050405020304" pitchFamily="18" charset="0"/>
                <a:cs typeface="Times New Roman" panose="02020603050405020304" pitchFamily="18" charset="0"/>
              </a:rPr>
              <a:t>Constructed correlation matrix between the various inputs and bullwhip was found to be multi-correlational</a:t>
            </a:r>
          </a:p>
          <a:p>
            <a:pPr lvl="0"/>
            <a:r>
              <a:rPr lang="en-US" sz="1400" b="1" dirty="0">
                <a:solidFill>
                  <a:schemeClr val="tx1"/>
                </a:solidFill>
                <a:latin typeface="Times New Roman" panose="02020603050405020304" pitchFamily="18" charset="0"/>
                <a:cs typeface="Times New Roman" panose="02020603050405020304" pitchFamily="18" charset="0"/>
              </a:rPr>
              <a:t>Random Forest Regressor</a:t>
            </a:r>
            <a:r>
              <a:rPr lang="en-US" sz="1400" dirty="0">
                <a:solidFill>
                  <a:schemeClr val="tx1"/>
                </a:solidFill>
                <a:latin typeface="Times New Roman" panose="02020603050405020304" pitchFamily="18" charset="0"/>
                <a:cs typeface="Times New Roman" panose="02020603050405020304" pitchFamily="18" charset="0"/>
              </a:rPr>
              <a:t> performs well but is not as accurate as </a:t>
            </a:r>
            <a:r>
              <a:rPr lang="en-US" sz="1400" dirty="0" err="1">
                <a:solidFill>
                  <a:schemeClr val="tx1"/>
                </a:solidFill>
                <a:latin typeface="Times New Roman" panose="02020603050405020304" pitchFamily="18" charset="0"/>
                <a:cs typeface="Times New Roman" panose="02020603050405020304" pitchFamily="18" charset="0"/>
              </a:rPr>
              <a:t>XGBoost</a:t>
            </a:r>
            <a:r>
              <a:rPr lang="en-US" sz="1400" dirty="0">
                <a:solidFill>
                  <a:schemeClr val="tx1"/>
                </a:solidFill>
                <a:latin typeface="Times New Roman" panose="02020603050405020304" pitchFamily="18" charset="0"/>
                <a:cs typeface="Times New Roman" panose="02020603050405020304" pitchFamily="18" charset="0"/>
              </a:rPr>
              <a:t>. It has a reasonably high R² score and lower error metrics than KNN, making it a good choice but not the best in this comparison.</a:t>
            </a:r>
          </a:p>
          <a:p>
            <a:pPr lvl="0"/>
            <a:r>
              <a:rPr lang="en-US" sz="1400" b="1" dirty="0">
                <a:solidFill>
                  <a:schemeClr val="tx1"/>
                </a:solidFill>
                <a:latin typeface="Times New Roman" panose="02020603050405020304" pitchFamily="18" charset="0"/>
                <a:cs typeface="Times New Roman" panose="02020603050405020304" pitchFamily="18" charset="0"/>
              </a:rPr>
              <a:t>KNN</a:t>
            </a:r>
            <a:r>
              <a:rPr lang="en-US" sz="1400" dirty="0">
                <a:solidFill>
                  <a:schemeClr val="tx1"/>
                </a:solidFill>
                <a:latin typeface="Times New Roman" panose="02020603050405020304" pitchFamily="18" charset="0"/>
                <a:cs typeface="Times New Roman" panose="02020603050405020304" pitchFamily="18" charset="0"/>
              </a:rPr>
              <a:t> performs the worst among the three algorithms, with the highest error metrics and the lowest R² score. It indicates that KNN's predictions are less accurate and it explains less variance in the data compared to </a:t>
            </a:r>
            <a:r>
              <a:rPr lang="en-US" sz="1400" dirty="0" err="1">
                <a:solidFill>
                  <a:schemeClr val="tx1"/>
                </a:solidFill>
                <a:latin typeface="Times New Roman" panose="02020603050405020304" pitchFamily="18" charset="0"/>
                <a:cs typeface="Times New Roman" panose="02020603050405020304" pitchFamily="18" charset="0"/>
              </a:rPr>
              <a:t>XGBoost</a:t>
            </a:r>
            <a:r>
              <a:rPr lang="en-US" sz="1400" dirty="0">
                <a:solidFill>
                  <a:schemeClr val="tx1"/>
                </a:solidFill>
                <a:latin typeface="Times New Roman" panose="02020603050405020304" pitchFamily="18" charset="0"/>
                <a:cs typeface="Times New Roman" panose="02020603050405020304" pitchFamily="18" charset="0"/>
              </a:rPr>
              <a:t> and Random Forest.</a:t>
            </a:r>
          </a:p>
          <a:p>
            <a:r>
              <a:rPr lang="en-US" sz="1600" b="1" dirty="0" err="1">
                <a:solidFill>
                  <a:schemeClr val="tx1"/>
                </a:solidFill>
                <a:latin typeface="Times New Roman" panose="02020603050405020304" pitchFamily="18" charset="0"/>
                <a:cs typeface="Times New Roman" panose="02020603050405020304" pitchFamily="18" charset="0"/>
              </a:rPr>
              <a:t>XGBoost</a:t>
            </a:r>
            <a:r>
              <a:rPr lang="en-US"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clearly outperforms the </a:t>
            </a:r>
            <a:r>
              <a:rPr lang="en-US" sz="1200" dirty="0">
                <a:solidFill>
                  <a:schemeClr val="tx1"/>
                </a:solidFill>
                <a:latin typeface="Times New Roman" panose="02020603050405020304" pitchFamily="18" charset="0"/>
                <a:cs typeface="Times New Roman" panose="02020603050405020304" pitchFamily="18" charset="0"/>
              </a:rPr>
              <a:t>other two algorithms in all three metrics (MSE, R², MAE), indicating that it provides the most accurate and reliable predictions. Its high R² score and low error metrics suggest that it has the best fit to the data and makes the most precise predictions.</a:t>
            </a:r>
          </a:p>
          <a:p>
            <a:endParaRPr lang="en-US" sz="1800" dirty="0">
              <a:solidFill>
                <a:schemeClr val="tx1"/>
              </a:solidFill>
            </a:endParaRPr>
          </a:p>
          <a:p>
            <a:endParaRPr lang="en-US" sz="1800" dirty="0">
              <a:solidFill>
                <a:schemeClr val="tx1"/>
              </a:solidFill>
              <a:latin typeface="+mj-lt"/>
            </a:endParaRPr>
          </a:p>
        </p:txBody>
      </p:sp>
      <p:pic>
        <p:nvPicPr>
          <p:cNvPr id="2" name="Picture 1">
            <a:extLst>
              <a:ext uri="{FF2B5EF4-FFF2-40B4-BE49-F238E27FC236}">
                <a16:creationId xmlns:a16="http://schemas.microsoft.com/office/drawing/2014/main" id="{F4203081-1893-5339-9D3E-66CAB22164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7194"/>
            <a:ext cx="4511936" cy="4329111"/>
          </a:xfrm>
          <a:prstGeom prst="rect">
            <a:avLst/>
          </a:prstGeom>
          <a:noFill/>
          <a:ln>
            <a:noFill/>
          </a:ln>
        </p:spPr>
      </p:pic>
    </p:spTree>
    <p:extLst>
      <p:ext uri="{BB962C8B-B14F-4D97-AF65-F5344CB8AC3E}">
        <p14:creationId xmlns:p14="http://schemas.microsoft.com/office/powerpoint/2010/main" val="3406045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wipe(left)">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wipe(left)">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xEl>
                                              <p:pRg st="3" end="3"/>
                                            </p:txEl>
                                          </p:spTgt>
                                        </p:tgtEl>
                                        <p:attrNameLst>
                                          <p:attrName>style.visibility</p:attrName>
                                        </p:attrNameLst>
                                      </p:cBhvr>
                                      <p:to>
                                        <p:strVal val="visible"/>
                                      </p:to>
                                    </p:set>
                                    <p:animEffect transition="in" filter="wipe(left)">
                                      <p:cBhvr>
                                        <p:cTn id="22"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3BA2-81B2-4F6B-94ED-AE3A3345E82A}"/>
              </a:ext>
            </a:extLst>
          </p:cNvPr>
          <p:cNvSpPr>
            <a:spLocks noGrp="1"/>
          </p:cNvSpPr>
          <p:nvPr>
            <p:ph type="title"/>
          </p:nvPr>
        </p:nvSpPr>
        <p:spPr>
          <a:xfrm>
            <a:off x="980124" y="298199"/>
            <a:ext cx="5349239" cy="1165556"/>
          </a:xfrm>
        </p:spPr>
        <p:txBody>
          <a:bodyPr/>
          <a:lstStyle/>
          <a:p>
            <a:r>
              <a:rPr lang="en-IN" sz="2800" b="1" dirty="0">
                <a:latin typeface="Times New Roman" panose="02020603050405020304" pitchFamily="18" charset="0"/>
                <a:cs typeface="Times New Roman" panose="02020603050405020304" pitchFamily="18" charset="0"/>
              </a:rPr>
              <a:t>CONCLUSION  </a:t>
            </a:r>
          </a:p>
        </p:txBody>
      </p:sp>
      <p:sp useBgFill="1">
        <p:nvSpPr>
          <p:cNvPr id="6" name="TextBox 5">
            <a:extLst>
              <a:ext uri="{FF2B5EF4-FFF2-40B4-BE49-F238E27FC236}">
                <a16:creationId xmlns:a16="http://schemas.microsoft.com/office/drawing/2014/main" id="{7761E0B4-952C-49E9-B0BF-CFE2F202BFD4}"/>
              </a:ext>
            </a:extLst>
          </p:cNvPr>
          <p:cNvSpPr txBox="1"/>
          <p:nvPr/>
        </p:nvSpPr>
        <p:spPr>
          <a:xfrm>
            <a:off x="3697605" y="1600200"/>
            <a:ext cx="5349240" cy="2490233"/>
          </a:xfrm>
          <a:prstGeom prst="rect">
            <a:avLst/>
          </a:prstGeom>
        </p:spPr>
        <p:txBody>
          <a:bodyPr wrap="square" rtlCol="0">
            <a:spAutoFit/>
          </a:bodyPr>
          <a:lstStyle/>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342900" indent="-238125">
              <a:lnSpc>
                <a:spcPct val="115000"/>
              </a:lnSpc>
              <a:buSzPts val="1400"/>
              <a:buFont typeface="Lato"/>
              <a:buChar char="●"/>
            </a:pPr>
            <a:endParaRPr lang="en-US" sz="1050" dirty="0">
              <a:latin typeface="Lato"/>
              <a:ea typeface="Lato"/>
              <a:cs typeface="Lato"/>
              <a:sym typeface="Lato"/>
            </a:endParaRPr>
          </a:p>
          <a:p>
            <a:pPr marL="104775">
              <a:lnSpc>
                <a:spcPct val="115000"/>
              </a:lnSpc>
              <a:buSzPts val="1400"/>
            </a:pPr>
            <a:r>
              <a:rPr lang="en-US" sz="1050" dirty="0">
                <a:latin typeface="Lato"/>
                <a:ea typeface="Lato"/>
                <a:cs typeface="Lato"/>
                <a:sym typeface="Lato"/>
              </a:rPr>
              <a:t>. </a:t>
            </a:r>
          </a:p>
          <a:p>
            <a:pPr marL="342900">
              <a:lnSpc>
                <a:spcPct val="115000"/>
              </a:lnSpc>
            </a:pPr>
            <a:endParaRPr lang="en-US" sz="1050" dirty="0">
              <a:latin typeface="Lato"/>
              <a:ea typeface="Lato"/>
              <a:cs typeface="Lato"/>
              <a:sym typeface="Lato"/>
            </a:endParaRPr>
          </a:p>
          <a:p>
            <a:pPr marL="342900">
              <a:lnSpc>
                <a:spcPct val="115000"/>
              </a:lnSpc>
            </a:pPr>
            <a:endParaRPr lang="en-US" sz="1050" dirty="0">
              <a:latin typeface="Lato"/>
              <a:ea typeface="Lato"/>
              <a:cs typeface="Lato"/>
              <a:sym typeface="Lato"/>
            </a:endParaRPr>
          </a:p>
        </p:txBody>
      </p:sp>
      <p:pic>
        <p:nvPicPr>
          <p:cNvPr id="1026" name="Picture 2" descr="Digital supply chain enabling track and trace">
            <a:extLst>
              <a:ext uri="{FF2B5EF4-FFF2-40B4-BE49-F238E27FC236}">
                <a16:creationId xmlns:a16="http://schemas.microsoft.com/office/drawing/2014/main" id="{9E2DC639-D8A2-44A6-9CF3-5A6E57470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07" y="1485490"/>
            <a:ext cx="3361324" cy="21499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4035AD-1E8E-4454-A05A-8C1FACD878E9}"/>
              </a:ext>
            </a:extLst>
          </p:cNvPr>
          <p:cNvSpPr txBox="1"/>
          <p:nvPr/>
        </p:nvSpPr>
        <p:spPr>
          <a:xfrm>
            <a:off x="3800475" y="1463754"/>
            <a:ext cx="4674870" cy="1384995"/>
          </a:xfrm>
          <a:prstGeom prst="rect">
            <a:avLst/>
          </a:prstGeom>
          <a:noFill/>
        </p:spPr>
        <p:txBody>
          <a:bodyPr wrap="square" rtlCol="0">
            <a:spAutoFit/>
          </a:bodyPr>
          <a:lstStyle/>
          <a:p>
            <a:pPr marL="214313" indent="-214313">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sym typeface="Lato"/>
              </a:rPr>
              <a:t>Coordination and collaboration -- a plausible remedy to the demand amplification problem, albeit idealistic</a:t>
            </a:r>
          </a:p>
          <a:p>
            <a:pPr marL="214313" indent="-214313">
              <a:buFont typeface="Wingdings" panose="05000000000000000000" pitchFamily="2" charset="2"/>
              <a:buChar char="§"/>
            </a:pPr>
            <a:endParaRPr lang="en-US" dirty="0">
              <a:latin typeface="Calibri" panose="020F0502020204030204" pitchFamily="34" charset="0"/>
              <a:ea typeface="Calibri" panose="020F0502020204030204" pitchFamily="34" charset="0"/>
              <a:cs typeface="Calibri" panose="020F0502020204030204" pitchFamily="34" charset="0"/>
              <a:sym typeface="Lato"/>
            </a:endParaRPr>
          </a:p>
          <a:p>
            <a:pPr marL="214313" indent="-214313">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sym typeface="Lato"/>
              </a:rPr>
              <a:t>In absence of integration among partners the increase in accuracy of demand information will help to reduce the bullwhip effect</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031DB3A-BC94-4A43-804C-F465BF01E57B}"/>
              </a:ext>
            </a:extLst>
          </p:cNvPr>
          <p:cNvSpPr txBox="1"/>
          <p:nvPr/>
        </p:nvSpPr>
        <p:spPr>
          <a:xfrm>
            <a:off x="3800475" y="3058336"/>
            <a:ext cx="4880610" cy="900246"/>
          </a:xfrm>
          <a:prstGeom prst="rect">
            <a:avLst/>
          </a:prstGeom>
          <a:noFill/>
        </p:spPr>
        <p:txBody>
          <a:bodyPr wrap="square" rtlCol="0">
            <a:spAutoFit/>
          </a:bodyPr>
          <a:lstStyle/>
          <a:p>
            <a:pPr marL="214313" indent="-214313">
              <a:buFont typeface="Wingdings" panose="05000000000000000000" pitchFamily="2" charset="2"/>
              <a:buChar char="§"/>
            </a:pPr>
            <a:r>
              <a:rPr lang="en-US" dirty="0">
                <a:latin typeface="Lato"/>
                <a:ea typeface="Lato"/>
                <a:cs typeface="Lato"/>
                <a:sym typeface="Lato"/>
              </a:rPr>
              <a:t>Research results show promise in AI bullwhip use case, Future research could be directed towards genetic algorithm, fuzzy logic </a:t>
            </a:r>
            <a:r>
              <a:rPr lang="en-US" dirty="0" err="1">
                <a:latin typeface="Lato"/>
                <a:ea typeface="Lato"/>
                <a:cs typeface="Lato"/>
                <a:sym typeface="Lato"/>
              </a:rPr>
              <a:t>etc</a:t>
            </a:r>
            <a:r>
              <a:rPr lang="en-US" dirty="0">
                <a:latin typeface="Lato"/>
                <a:ea typeface="Lato"/>
                <a:cs typeface="Lato"/>
                <a:sym typeface="Lato"/>
              </a:rPr>
              <a:t> in Bullwhip</a:t>
            </a:r>
            <a:endParaRPr lang="en-IN" dirty="0"/>
          </a:p>
          <a:p>
            <a:endParaRPr lang="en-IN" sz="1050" dirty="0"/>
          </a:p>
        </p:txBody>
      </p:sp>
    </p:spTree>
    <p:extLst>
      <p:ext uri="{BB962C8B-B14F-4D97-AF65-F5344CB8AC3E}">
        <p14:creationId xmlns:p14="http://schemas.microsoft.com/office/powerpoint/2010/main" val="413345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907256"/>
            <a:ext cx="7710900" cy="2928938"/>
          </a:xfrm>
          <a:prstGeom prst="rect">
            <a:avLst/>
          </a:prstGeom>
        </p:spPr>
        <p:txBody>
          <a:bodyPr spcFirstLastPara="1" wrap="square" lIns="91425" tIns="91425" rIns="91425" bIns="91425" anchor="t" anchorCtr="0">
            <a:noAutofit/>
          </a:bodyPr>
          <a:lstStyle/>
          <a:p>
            <a:br>
              <a:rPr lang="en-US" sz="4800" dirty="0">
                <a:latin typeface="Times New Roman"/>
              </a:rPr>
            </a:br>
            <a:r>
              <a:rPr lang="en-US" sz="4800" dirty="0">
                <a:latin typeface="Times New Roman"/>
              </a:rPr>
              <a:t>THANK</a:t>
            </a:r>
            <a:br>
              <a:rPr lang="en-US" sz="4800" dirty="0">
                <a:latin typeface="Times New Roman"/>
              </a:rPr>
            </a:br>
            <a:r>
              <a:rPr lang="en-US" sz="4800" dirty="0">
                <a:latin typeface="Times New Roman"/>
              </a:rPr>
              <a:t>YOU</a:t>
            </a:r>
          </a:p>
        </p:txBody>
      </p:sp>
      <p:sp>
        <p:nvSpPr>
          <p:cNvPr id="291" name="Google Shape;291;p37"/>
          <p:cNvSpPr/>
          <p:nvPr/>
        </p:nvSpPr>
        <p:spPr>
          <a:xfrm>
            <a:off x="567098" y="4031070"/>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2570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342900"/>
            <a:ext cx="7710900" cy="6748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a:rPr>
              <a:t>A</a:t>
            </a:r>
            <a:r>
              <a:rPr lang="en-IN" dirty="0">
                <a:latin typeface="Times New Roman"/>
              </a:rPr>
              <a:t>BSTRACT</a:t>
            </a:r>
          </a:p>
        </p:txBody>
      </p:sp>
      <p:sp>
        <p:nvSpPr>
          <p:cNvPr id="289" name="Google Shape;289;p37"/>
          <p:cNvSpPr txBox="1">
            <a:spLocks noGrp="1"/>
          </p:cNvSpPr>
          <p:nvPr>
            <p:ph type="subTitle" idx="1"/>
          </p:nvPr>
        </p:nvSpPr>
        <p:spPr>
          <a:xfrm>
            <a:off x="720019" y="942975"/>
            <a:ext cx="8068640" cy="3914775"/>
          </a:xfrm>
          <a:prstGeom prst="rect">
            <a:avLst/>
          </a:prstGeom>
        </p:spPr>
        <p:txBody>
          <a:bodyPr spcFirstLastPara="1" wrap="square" lIns="91425" tIns="91425" rIns="91425" bIns="91425" anchor="t" anchorCtr="0">
            <a:noAutofit/>
          </a:bodyPr>
          <a:lstStyle/>
          <a:p>
            <a:pPr marL="0" marR="0" indent="0">
              <a:lnSpc>
                <a:spcPct val="150000"/>
              </a:lnSpc>
              <a:spcBef>
                <a:spcPts val="0"/>
              </a:spcBef>
              <a:spcAft>
                <a:spcPts val="800"/>
              </a:spcAft>
              <a:buNone/>
            </a:pPr>
            <a:r>
              <a:rPr lang="en-IN" sz="1600" dirty="0">
                <a:effectLst/>
                <a:latin typeface="Times New Roman" panose="02020603050405020304" pitchFamily="18" charset="0"/>
                <a:ea typeface="Yu Mincho" panose="02020400000000000000" pitchFamily="18" charset="-128"/>
                <a:cs typeface="Times New Roman" panose="02020603050405020304" pitchFamily="18" charset="0"/>
              </a:rPr>
              <a:t>For organisations to keep up with the increasing demand, the supply chain requires efficiency. However, due to the unpredictable nature of demand, the bullwhip effect is a highly prominent in all industries. The role of AI and machine learning has been investigated in managing the risk which is accompanied by the bullwhip. </a:t>
            </a:r>
            <a:r>
              <a:rPr lang="en-IN" sz="1600" dirty="0">
                <a:solidFill>
                  <a:srgbClr val="000000"/>
                </a:solidFill>
                <a:effectLst/>
                <a:latin typeface="Times New Roman" panose="02020603050405020304" pitchFamily="18" charset="0"/>
                <a:ea typeface="Yu Mincho" panose="02020400000000000000" pitchFamily="18" charset="-128"/>
                <a:cs typeface="Times New Roman" panose="02020603050405020304" pitchFamily="18" charset="0"/>
              </a:rPr>
              <a:t>The purpose of project is to study the effectiveness of various machine learning models in the prediction of the bullwhip effect. The bullwhip effect was studied using the  KNN and </a:t>
            </a:r>
            <a:r>
              <a:rPr lang="en-IN" sz="1600" dirty="0" err="1">
                <a:solidFill>
                  <a:srgbClr val="000000"/>
                </a:solidFill>
                <a:effectLst/>
                <a:latin typeface="Times New Roman" panose="02020603050405020304" pitchFamily="18" charset="0"/>
                <a:ea typeface="Yu Mincho" panose="02020400000000000000" pitchFamily="18" charset="-128"/>
                <a:cs typeface="Times New Roman" panose="02020603050405020304" pitchFamily="18" charset="0"/>
              </a:rPr>
              <a:t>XGBoost</a:t>
            </a:r>
            <a:r>
              <a:rPr lang="en-IN" sz="1600" dirty="0">
                <a:solidFill>
                  <a:srgbClr val="000000"/>
                </a:solidFill>
                <a:effectLst/>
                <a:latin typeface="Times New Roman" panose="02020603050405020304" pitchFamily="18" charset="0"/>
                <a:ea typeface="Yu Mincho" panose="02020400000000000000" pitchFamily="18" charset="-128"/>
                <a:cs typeface="Times New Roman" panose="02020603050405020304" pitchFamily="18" charset="0"/>
              </a:rPr>
              <a:t>, Random Forest based on variables - Demand, Receive, Forecast, Net stock, Lead-Time-Delivery, Safety Stock, Order-up-to-Level, Order and cost.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lnSpc>
                <a:spcPct val="150000"/>
              </a:lnSpc>
              <a:spcBef>
                <a:spcPts val="1200"/>
              </a:spcBef>
              <a:spcAft>
                <a:spcPts val="0"/>
              </a:spcAft>
            </a:pPr>
            <a:r>
              <a:rPr lang="en-GB" sz="1600" b="1" dirty="0">
                <a:effectLst/>
                <a:latin typeface="Times New Roman" panose="02020603050405020304" pitchFamily="18" charset="0"/>
                <a:ea typeface="Yu Mincho" panose="02020400000000000000" pitchFamily="18" charset="-128"/>
                <a:cs typeface="Times New Roman" panose="02020603050405020304" pitchFamily="18" charset="0"/>
              </a:rPr>
              <a:t>Keywords:</a:t>
            </a:r>
            <a:r>
              <a:rPr lang="en-GB" sz="1600" dirty="0">
                <a:effectLst/>
                <a:latin typeface="Times New Roman" panose="02020603050405020304" pitchFamily="18" charset="0"/>
                <a:ea typeface="Yu Mincho" panose="02020400000000000000" pitchFamily="18" charset="-128"/>
                <a:cs typeface="Times New Roman" panose="02020603050405020304" pitchFamily="18" charset="0"/>
              </a:rPr>
              <a:t> Bullwhip Effect, KNN algorithm, </a:t>
            </a:r>
            <a:r>
              <a:rPr lang="en-GB" sz="1600" dirty="0" err="1">
                <a:effectLst/>
                <a:latin typeface="Times New Roman" panose="02020603050405020304" pitchFamily="18" charset="0"/>
                <a:ea typeface="Yu Mincho" panose="02020400000000000000" pitchFamily="18" charset="-128"/>
                <a:cs typeface="Times New Roman" panose="02020603050405020304" pitchFamily="18" charset="0"/>
              </a:rPr>
              <a:t>XGBoost</a:t>
            </a:r>
            <a:r>
              <a:rPr lang="en-GB" sz="1600" dirty="0">
                <a:effectLst/>
                <a:latin typeface="Times New Roman" panose="02020603050405020304" pitchFamily="18" charset="0"/>
                <a:ea typeface="Yu Mincho" panose="02020400000000000000" pitchFamily="18" charset="-128"/>
                <a:cs typeface="Times New Roman" panose="02020603050405020304" pitchFamily="18" charset="0"/>
              </a:rPr>
              <a:t>, Supply Chain, Risk Management</a:t>
            </a:r>
            <a:endParaRPr lang="en-US" sz="1600" dirty="0">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291" name="Google Shape;291;p37"/>
          <p:cNvSpPr/>
          <p:nvPr/>
        </p:nvSpPr>
        <p:spPr>
          <a:xfrm>
            <a:off x="0" y="4569641"/>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a:latin typeface="Roboto Medium"/>
              </a:rPr>
              <a:t>SUPPLY CHAIN MANAGEMENT</a:t>
            </a:r>
          </a:p>
        </p:txBody>
      </p:sp>
      <p:sp>
        <p:nvSpPr>
          <p:cNvPr id="289" name="Google Shape;289;p37"/>
          <p:cNvSpPr txBox="1">
            <a:spLocks noGrp="1"/>
          </p:cNvSpPr>
          <p:nvPr>
            <p:ph type="subTitle" idx="1"/>
          </p:nvPr>
        </p:nvSpPr>
        <p:spPr>
          <a:xfrm>
            <a:off x="720019" y="1212520"/>
            <a:ext cx="8126618" cy="3105358"/>
          </a:xfrm>
          <a:prstGeom prst="rect">
            <a:avLst/>
          </a:prstGeom>
        </p:spPr>
        <p:txBody>
          <a:bodyPr spcFirstLastPara="1" wrap="square" lIns="91425" tIns="91425" rIns="91425" bIns="91425" anchor="t" anchorCtr="0">
            <a:noAutofit/>
          </a:bodyPr>
          <a:lstStyle/>
          <a:p>
            <a:pPr marL="152400" indent="0">
              <a:buNone/>
            </a:pPr>
            <a:r>
              <a:rPr lang="en-IN" sz="1600"/>
              <a:t>Supply chain consists of a series of activities involving many organizations through which material moves from the initial supplier to the final customer.</a:t>
            </a:r>
            <a:endParaRPr lang="en-US"/>
          </a:p>
          <a:p>
            <a:pPr marL="152400" indent="0">
              <a:buNone/>
            </a:pPr>
            <a:endParaRPr lang="en-IN" sz="1600"/>
          </a:p>
          <a:p>
            <a:pPr marL="152400" indent="0">
              <a:buNone/>
            </a:pPr>
            <a:r>
              <a:rPr lang="en-IN" sz="1600"/>
              <a:t>It involves various organizations like suppliers, manufacturers, distributors, and retailers.</a:t>
            </a:r>
            <a:endParaRPr lang="en-IN"/>
          </a:p>
          <a:p>
            <a:pPr marL="152400" indent="0">
              <a:buNone/>
            </a:pPr>
            <a:endParaRPr lang="en-IN" sz="1600"/>
          </a:p>
          <a:p>
            <a:pPr marL="152400" indent="0">
              <a:buNone/>
            </a:pPr>
            <a:r>
              <a:rPr lang="en-IN" sz="1600"/>
              <a:t>Supply chain management refers to control of the flow of goods and services. It includes all the processes that transform raw materials into finished goods.</a:t>
            </a:r>
            <a:endParaRPr lang="en-IN"/>
          </a:p>
          <a:p>
            <a:pPr marL="152400" indent="0">
              <a:buNone/>
            </a:pPr>
            <a:endParaRPr lang="en-IN" sz="1600"/>
          </a:p>
          <a:p>
            <a:pPr marL="0" indent="0">
              <a:buSzPts val="1100"/>
              <a:buNone/>
            </a:pPr>
            <a:r>
              <a:rPr lang="en-IN" sz="1600"/>
              <a:t>  SCM provides right product at right time, right place and at right cost to customer.</a:t>
            </a:r>
          </a:p>
        </p:txBody>
      </p:sp>
      <p:sp>
        <p:nvSpPr>
          <p:cNvPr id="291" name="Google Shape;291;p37"/>
          <p:cNvSpPr/>
          <p:nvPr/>
        </p:nvSpPr>
        <p:spPr>
          <a:xfrm>
            <a:off x="567098" y="4031070"/>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928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latin typeface="Times New Roman"/>
              </a:rPr>
              <a:t>Key Component of SCM</a:t>
            </a:r>
          </a:p>
        </p:txBody>
      </p:sp>
      <p:graphicFrame>
        <p:nvGraphicFramePr>
          <p:cNvPr id="227" name="Google Shape;227;p32"/>
          <p:cNvGraphicFramePr/>
          <p:nvPr>
            <p:extLst>
              <p:ext uri="{D42A27DB-BD31-4B8C-83A1-F6EECF244321}">
                <p14:modId xmlns:p14="http://schemas.microsoft.com/office/powerpoint/2010/main" val="4181555842"/>
              </p:ext>
            </p:extLst>
          </p:nvPr>
        </p:nvGraphicFramePr>
        <p:xfrm>
          <a:off x="720586" y="1225826"/>
          <a:ext cx="7704000" cy="3271818"/>
        </p:xfrm>
        <a:graphic>
          <a:graphicData uri="http://schemas.openxmlformats.org/drawingml/2006/table">
            <a:tbl>
              <a:tblPr>
                <a:noFill/>
                <a:tableStyleId>{88BB6097-E966-41BF-A9E2-EE04DD63E592}</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545303">
                <a:tc>
                  <a:txBody>
                    <a:bodyPr/>
                    <a:lstStyle/>
                    <a:p>
                      <a:pPr marL="0" lvl="0" indent="0" algn="ctr" rtl="0">
                        <a:spcBef>
                          <a:spcPts val="0"/>
                        </a:spcBef>
                        <a:spcAft>
                          <a:spcPts val="0"/>
                        </a:spcAft>
                        <a:buNone/>
                      </a:pPr>
                      <a:r>
                        <a:rPr lang="en" sz="1400" b="1" i="0" u="none" dirty="0">
                          <a:solidFill>
                            <a:schemeClr val="hlink"/>
                          </a:solidFill>
                          <a:latin typeface="Times New Roman"/>
                          <a:ea typeface="Space Mono"/>
                          <a:cs typeface="Space Mono"/>
                        </a:rPr>
                        <a:t>Planning</a:t>
                      </a:r>
                      <a:endParaRPr lang="en" sz="1400" b="1" i="0" u="none" dirty="0">
                        <a:solidFill>
                          <a:schemeClr val="hlink"/>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400" u="none">
                          <a:solidFill>
                            <a:schemeClr val="dk1"/>
                          </a:solidFill>
                          <a:latin typeface="Times New Roman"/>
                          <a:ea typeface="Tajawal"/>
                          <a:cs typeface="Tajawal"/>
                        </a:rPr>
                        <a:t>Build strategy , plan schedules, demand forcasting.</a:t>
                      </a:r>
                      <a:endParaRPr lang="en" sz="1400" u="none">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45303">
                <a:tc>
                  <a:txBody>
                    <a:bodyPr/>
                    <a:lstStyle/>
                    <a:p>
                      <a:pPr marL="0" lvl="0" indent="0" algn="ctr" rtl="0">
                        <a:spcBef>
                          <a:spcPts val="0"/>
                        </a:spcBef>
                        <a:spcAft>
                          <a:spcPts val="0"/>
                        </a:spcAft>
                        <a:buNone/>
                      </a:pPr>
                      <a:r>
                        <a:rPr lang="en" sz="1400" b="1" i="0" u="none">
                          <a:solidFill>
                            <a:schemeClr val="hlink"/>
                          </a:solidFill>
                          <a:latin typeface="Times New Roman"/>
                          <a:ea typeface="Space Mono"/>
                          <a:cs typeface="Space Mono"/>
                        </a:rPr>
                        <a:t>Sourcing</a:t>
                      </a:r>
                      <a:endParaRPr lang="en" sz="1400" b="1" i="0" u="none">
                        <a:solidFill>
                          <a:schemeClr val="hlink"/>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1600"/>
                        </a:spcAft>
                        <a:buNone/>
                      </a:pPr>
                      <a:r>
                        <a:rPr lang="en" sz="1400" u="none" dirty="0">
                          <a:solidFill>
                            <a:schemeClr val="dk1"/>
                          </a:solidFill>
                          <a:latin typeface="Times New Roman"/>
                          <a:ea typeface="Tajawal"/>
                          <a:cs typeface="Tajawal"/>
                        </a:rPr>
                        <a:t>Finding supplier and establish relationship</a:t>
                      </a:r>
                      <a:endParaRPr lang="en" sz="1400" u="none" dirty="0">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45303">
                <a:tc>
                  <a:txBody>
                    <a:bodyPr/>
                    <a:lstStyle/>
                    <a:p>
                      <a:pPr marL="0" lvl="0" indent="0" algn="ctr" rtl="0">
                        <a:spcBef>
                          <a:spcPts val="0"/>
                        </a:spcBef>
                        <a:spcAft>
                          <a:spcPts val="0"/>
                        </a:spcAft>
                        <a:buNone/>
                      </a:pPr>
                      <a:r>
                        <a:rPr lang="en" sz="1400" b="1" i="0" u="none">
                          <a:solidFill>
                            <a:schemeClr val="hlink"/>
                          </a:solidFill>
                          <a:latin typeface="Times New Roman"/>
                          <a:ea typeface="Space Mono"/>
                          <a:cs typeface="Space Mono"/>
                        </a:rPr>
                        <a:t>Production</a:t>
                      </a:r>
                      <a:endParaRPr lang="en" sz="1400" b="1" i="0" u="none">
                        <a:solidFill>
                          <a:schemeClr val="hlink"/>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400" u="none" dirty="0">
                          <a:solidFill>
                            <a:schemeClr val="dk1"/>
                          </a:solidFill>
                          <a:latin typeface="Times New Roman"/>
                          <a:ea typeface="Tajawal"/>
                          <a:cs typeface="Tajawal"/>
                        </a:rPr>
                        <a:t>Managing manufacturing process</a:t>
                      </a:r>
                      <a:endParaRPr lang="en" sz="1400" u="none" dirty="0">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45303">
                <a:tc>
                  <a:txBody>
                    <a:bodyPr/>
                    <a:lstStyle/>
                    <a:p>
                      <a:pPr marL="0" lvl="0" indent="0" algn="ctr" rtl="0">
                        <a:spcBef>
                          <a:spcPts val="0"/>
                        </a:spcBef>
                        <a:spcAft>
                          <a:spcPts val="0"/>
                        </a:spcAft>
                        <a:buNone/>
                      </a:pPr>
                      <a:r>
                        <a:rPr lang="en" sz="1400" b="1" i="0" u="none">
                          <a:solidFill>
                            <a:schemeClr val="hlink"/>
                          </a:solidFill>
                          <a:latin typeface="Times New Roman"/>
                          <a:ea typeface="Space Mono"/>
                          <a:cs typeface="Space Mono"/>
                        </a:rPr>
                        <a:t>Inventory Management</a:t>
                      </a:r>
                      <a:endParaRPr lang="en" sz="1400" b="1" i="0" u="none">
                        <a:solidFill>
                          <a:schemeClr val="hlink"/>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400" u="none" dirty="0">
                          <a:solidFill>
                            <a:schemeClr val="dk1"/>
                          </a:solidFill>
                          <a:latin typeface="Times New Roman"/>
                          <a:ea typeface="Tajawal"/>
                          <a:cs typeface="Tajawal"/>
                        </a:rPr>
                        <a:t>Monitor stock level ,minimize holding cost, economic order quantity</a:t>
                      </a:r>
                      <a:endParaRPr lang="en" sz="1400" u="none" dirty="0">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45303">
                <a:tc>
                  <a:txBody>
                    <a:bodyPr/>
                    <a:lstStyle/>
                    <a:p>
                      <a:pPr marL="0" lvl="0" indent="0" algn="ctr" rtl="0">
                        <a:spcBef>
                          <a:spcPts val="0"/>
                        </a:spcBef>
                        <a:spcAft>
                          <a:spcPts val="0"/>
                        </a:spcAft>
                        <a:buNone/>
                      </a:pPr>
                      <a:r>
                        <a:rPr lang="en" sz="1400" b="1" i="0" u="none">
                          <a:solidFill>
                            <a:schemeClr val="hlink"/>
                          </a:solidFill>
                          <a:latin typeface="Times New Roman"/>
                          <a:ea typeface="Space Mono"/>
                          <a:cs typeface="Space Mono"/>
                        </a:rPr>
                        <a:t>Logistics</a:t>
                      </a:r>
                      <a:endParaRPr lang="en" sz="1400" b="1" i="0" u="none">
                        <a:solidFill>
                          <a:schemeClr val="hlink"/>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1400" u="none">
                          <a:solidFill>
                            <a:schemeClr val="dk1"/>
                          </a:solidFill>
                          <a:latin typeface="Times New Roman"/>
                          <a:ea typeface="Tajawal"/>
                          <a:cs typeface="Tajawal"/>
                        </a:rPr>
                        <a:t>Transportation cost and warehouse and distribution cost</a:t>
                      </a:r>
                      <a:endParaRPr lang="en" sz="1400" u="none">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45303">
                <a:tc>
                  <a:txBody>
                    <a:bodyPr/>
                    <a:lstStyle/>
                    <a:p>
                      <a:pPr marL="0" lvl="0" indent="0" algn="ctr" rtl="0">
                        <a:spcBef>
                          <a:spcPts val="0"/>
                        </a:spcBef>
                        <a:spcAft>
                          <a:spcPts val="0"/>
                        </a:spcAft>
                        <a:buNone/>
                      </a:pPr>
                      <a:r>
                        <a:rPr lang="en-US" sz="1400" b="1" i="0" u="none">
                          <a:solidFill>
                            <a:schemeClr val="dk1"/>
                          </a:solidFill>
                          <a:latin typeface="Times New Roman"/>
                          <a:ea typeface="Space Mono"/>
                          <a:cs typeface="Space Mono"/>
                        </a:rPr>
                        <a:t>Customer Service</a:t>
                      </a:r>
                      <a:endParaRPr sz="1400" b="1" i="0" u="none">
                        <a:solidFill>
                          <a:schemeClr val="dk1"/>
                        </a:solidFill>
                        <a:latin typeface="Times New Roman"/>
                        <a:ea typeface="Space Mono"/>
                        <a:cs typeface="Space Mono"/>
                        <a:sym typeface="Space Mon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400" b="0" u="none" dirty="0">
                          <a:solidFill>
                            <a:schemeClr val="dk1"/>
                          </a:solidFill>
                          <a:latin typeface="Times New Roman"/>
                          <a:ea typeface="Tajawal"/>
                          <a:cs typeface="Tajawal"/>
                        </a:rPr>
                        <a:t>Responding to customer queries</a:t>
                      </a:r>
                      <a:endParaRPr lang="en" sz="1400" b="0" u="none" dirty="0">
                        <a:solidFill>
                          <a:schemeClr val="dk1"/>
                        </a:solidFill>
                        <a:latin typeface="Times New Roman"/>
                        <a:ea typeface="Tajawal"/>
                        <a:cs typeface="Tajawal"/>
                        <a:sym typeface="Tajawal"/>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dirty="0">
                <a:latin typeface="Times New Roman" panose="02020603050405020304" pitchFamily="18" charset="0"/>
                <a:cs typeface="Times New Roman" panose="02020603050405020304" pitchFamily="18" charset="0"/>
              </a:rPr>
              <a:t>BULLWHIP EFFECT</a:t>
            </a:r>
          </a:p>
        </p:txBody>
      </p:sp>
      <p:sp>
        <p:nvSpPr>
          <p:cNvPr id="289" name="Google Shape;289;p37"/>
          <p:cNvSpPr txBox="1">
            <a:spLocks noGrp="1"/>
          </p:cNvSpPr>
          <p:nvPr>
            <p:ph type="subTitle" idx="1"/>
          </p:nvPr>
        </p:nvSpPr>
        <p:spPr>
          <a:xfrm>
            <a:off x="720019" y="1212520"/>
            <a:ext cx="3314423" cy="3784531"/>
          </a:xfrm>
          <a:prstGeom prst="rect">
            <a:avLst/>
          </a:prstGeom>
        </p:spPr>
        <p:txBody>
          <a:bodyPr spcFirstLastPara="1" wrap="square" lIns="91425" tIns="91425" rIns="91425" bIns="91425" anchor="t" anchorCtr="0">
            <a:noAutofit/>
          </a:bodyPr>
          <a:lstStyle/>
          <a:p>
            <a:pPr marL="152400" indent="0">
              <a:buNone/>
            </a:pPr>
            <a:r>
              <a:rPr lang="en-IN" sz="1600" dirty="0">
                <a:latin typeface="Times New Roman" panose="02020603050405020304" pitchFamily="18" charset="0"/>
                <a:cs typeface="Times New Roman" panose="02020603050405020304" pitchFamily="18" charset="0"/>
              </a:rPr>
              <a:t>The Bullwhip effects refers to the phenomenon where smaller fluctuations in customer demand can lead to progressively larger fluctuations in demand order placed upstream.</a:t>
            </a:r>
          </a:p>
          <a:p>
            <a:pPr marL="152400" indent="0">
              <a:buNone/>
            </a:pPr>
            <a:endParaRPr lang="en-IN" sz="1600" dirty="0">
              <a:latin typeface="Times New Roman" panose="02020603050405020304" pitchFamily="18" charset="0"/>
              <a:cs typeface="Times New Roman" panose="02020603050405020304" pitchFamily="18" charset="0"/>
            </a:endParaRPr>
          </a:p>
          <a:p>
            <a:pPr marL="152400" indent="0">
              <a:buNone/>
            </a:pPr>
            <a:r>
              <a:rPr lang="en-IN" sz="1600" dirty="0">
                <a:latin typeface="Times New Roman" panose="02020603050405020304" pitchFamily="18" charset="0"/>
                <a:cs typeface="Times New Roman" panose="02020603050405020304" pitchFamily="18" charset="0"/>
              </a:rPr>
              <a:t>This is also known as demand Amplification.</a:t>
            </a:r>
          </a:p>
          <a:p>
            <a:pPr marL="152400" indent="0">
              <a:buNone/>
            </a:pPr>
            <a:endParaRPr lang="en-IN" sz="1600" dirty="0">
              <a:latin typeface="Times New Roman" panose="02020603050405020304" pitchFamily="18" charset="0"/>
              <a:cs typeface="Times New Roman" panose="02020603050405020304" pitchFamily="18" charset="0"/>
            </a:endParaRPr>
          </a:p>
          <a:p>
            <a:pPr marL="152400" indent="0">
              <a:buNone/>
            </a:pPr>
            <a:r>
              <a:rPr lang="en-IN" sz="1600" dirty="0">
                <a:latin typeface="Times New Roman" panose="02020603050405020304" pitchFamily="18" charset="0"/>
                <a:cs typeface="Times New Roman" panose="02020603050405020304" pitchFamily="18" charset="0"/>
              </a:rPr>
              <a:t>This phenomenon is popularly known as Forrester effect.</a:t>
            </a:r>
          </a:p>
        </p:txBody>
      </p:sp>
      <p:sp>
        <p:nvSpPr>
          <p:cNvPr id="291" name="Google Shape;291;p37"/>
          <p:cNvSpPr/>
          <p:nvPr/>
        </p:nvSpPr>
        <p:spPr>
          <a:xfrm>
            <a:off x="376598" y="4420353"/>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descr="Bullwhip effect' may feature in the post-coronavirus logistics 'new normal'  - The Loadstar">
            <a:extLst>
              <a:ext uri="{FF2B5EF4-FFF2-40B4-BE49-F238E27FC236}">
                <a16:creationId xmlns:a16="http://schemas.microsoft.com/office/drawing/2014/main" id="{0E19314A-40F0-D7B4-8428-B512980E20C0}"/>
              </a:ext>
            </a:extLst>
          </p:cNvPr>
          <p:cNvPicPr>
            <a:picLocks noChangeAspect="1"/>
          </p:cNvPicPr>
          <p:nvPr/>
        </p:nvPicPr>
        <p:blipFill>
          <a:blip r:embed="rId3"/>
          <a:stretch>
            <a:fillRect/>
          </a:stretch>
        </p:blipFill>
        <p:spPr>
          <a:xfrm>
            <a:off x="4150208" y="1209881"/>
            <a:ext cx="4752975" cy="3783910"/>
          </a:xfrm>
          <a:prstGeom prst="rect">
            <a:avLst/>
          </a:prstGeom>
        </p:spPr>
      </p:pic>
    </p:spTree>
    <p:extLst>
      <p:ext uri="{BB962C8B-B14F-4D97-AF65-F5344CB8AC3E}">
        <p14:creationId xmlns:p14="http://schemas.microsoft.com/office/powerpoint/2010/main" val="28020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r>
              <a:rPr lang="en-US" sz="2400">
                <a:latin typeface="Times New Roman"/>
              </a:rPr>
              <a:t>CAUSES OF BULLWHIP EFFECT</a:t>
            </a:r>
          </a:p>
        </p:txBody>
      </p:sp>
      <p:sp>
        <p:nvSpPr>
          <p:cNvPr id="289" name="Google Shape;289;p37"/>
          <p:cNvSpPr txBox="1">
            <a:spLocks noGrp="1"/>
          </p:cNvSpPr>
          <p:nvPr>
            <p:ph type="subTitle" idx="1"/>
          </p:nvPr>
        </p:nvSpPr>
        <p:spPr>
          <a:xfrm>
            <a:off x="421846" y="1403021"/>
            <a:ext cx="2800901" cy="3097074"/>
          </a:xfrm>
          <a:prstGeom prst="rect">
            <a:avLst/>
          </a:prstGeom>
        </p:spPr>
        <p:txBody>
          <a:bodyPr spcFirstLastPara="1" wrap="square" lIns="91425" tIns="91425" rIns="91425" bIns="91425" anchor="t" anchorCtr="0">
            <a:noAutofit/>
          </a:bodyPr>
          <a:lstStyle/>
          <a:p>
            <a:pPr marL="152400" indent="0">
              <a:buNone/>
            </a:pPr>
            <a:r>
              <a:rPr lang="en-IN" sz="1600" dirty="0"/>
              <a:t>Inaccurate Demand </a:t>
            </a:r>
            <a:r>
              <a:rPr lang="en-IN" sz="1600" dirty="0" err="1"/>
              <a:t>Forcasting</a:t>
            </a:r>
            <a:endParaRPr lang="en-US" dirty="0"/>
          </a:p>
          <a:p>
            <a:pPr marL="152400" indent="0">
              <a:buNone/>
            </a:pPr>
            <a:endParaRPr lang="en-IN" sz="1600" dirty="0"/>
          </a:p>
          <a:p>
            <a:pPr marL="152400" indent="0">
              <a:buNone/>
            </a:pPr>
            <a:r>
              <a:rPr lang="en-IN" sz="1600" dirty="0"/>
              <a:t>Lack of Information</a:t>
            </a:r>
          </a:p>
          <a:p>
            <a:pPr marL="152400" indent="0">
              <a:buNone/>
            </a:pPr>
            <a:endParaRPr lang="en-IN" sz="1600" dirty="0"/>
          </a:p>
          <a:p>
            <a:pPr marL="152400" indent="0">
              <a:buNone/>
            </a:pPr>
            <a:r>
              <a:rPr lang="en-IN" sz="1600" dirty="0"/>
              <a:t>Order Batching</a:t>
            </a:r>
          </a:p>
          <a:p>
            <a:pPr marL="152400" indent="0">
              <a:buNone/>
            </a:pPr>
            <a:endParaRPr lang="en-IN" sz="1600" dirty="0"/>
          </a:p>
          <a:p>
            <a:pPr marL="152400" indent="0">
              <a:buNone/>
            </a:pPr>
            <a:r>
              <a:rPr lang="en-IN" sz="1600" dirty="0"/>
              <a:t>Price Fluctuations</a:t>
            </a:r>
          </a:p>
          <a:p>
            <a:pPr marL="152400" indent="0">
              <a:buNone/>
            </a:pPr>
            <a:endParaRPr lang="en-IN" sz="1600" dirty="0"/>
          </a:p>
          <a:p>
            <a:pPr marL="152400" indent="0">
              <a:buNone/>
            </a:pPr>
            <a:r>
              <a:rPr lang="en-IN" sz="1600" dirty="0"/>
              <a:t>Improper Inventory </a:t>
            </a:r>
            <a:r>
              <a:rPr lang="en-IN" sz="1600" dirty="0" err="1"/>
              <a:t>Mangement</a:t>
            </a:r>
            <a:endParaRPr lang="en-IN" sz="1600" dirty="0"/>
          </a:p>
        </p:txBody>
      </p:sp>
      <p:sp>
        <p:nvSpPr>
          <p:cNvPr id="291" name="Google Shape;291;p37"/>
          <p:cNvSpPr/>
          <p:nvPr/>
        </p:nvSpPr>
        <p:spPr>
          <a:xfrm>
            <a:off x="177815" y="4503179"/>
            <a:ext cx="687027" cy="573859"/>
          </a:xfrm>
          <a:custGeom>
            <a:avLst/>
            <a:gdLst/>
            <a:ahLst/>
            <a:cxnLst/>
            <a:rect l="l" t="t" r="r" b="b"/>
            <a:pathLst>
              <a:path w="6870271" h="5738588" extrusionOk="0">
                <a:moveTo>
                  <a:pt x="3298309" y="4707403"/>
                </a:moveTo>
                <a:cubicBezTo>
                  <a:pt x="3059221" y="5014102"/>
                  <a:pt x="2830231" y="5307846"/>
                  <a:pt x="2601252" y="5601589"/>
                </a:cubicBezTo>
                <a:cubicBezTo>
                  <a:pt x="2584688" y="5622838"/>
                  <a:pt x="2569592" y="5645431"/>
                  <a:pt x="2551392" y="5665166"/>
                </a:cubicBezTo>
                <a:cubicBezTo>
                  <a:pt x="2448961" y="5776159"/>
                  <a:pt x="2355586" y="5761254"/>
                  <a:pt x="2296615" y="5620843"/>
                </a:cubicBezTo>
                <a:cubicBezTo>
                  <a:pt x="2110760" y="5178362"/>
                  <a:pt x="1924703" y="4735936"/>
                  <a:pt x="1744127" y="4291303"/>
                </a:cubicBezTo>
                <a:cubicBezTo>
                  <a:pt x="1704264" y="4193153"/>
                  <a:pt x="1649328" y="4133835"/>
                  <a:pt x="1546258" y="4095698"/>
                </a:cubicBezTo>
                <a:cubicBezTo>
                  <a:pt x="1079301" y="3922944"/>
                  <a:pt x="615258" y="3742211"/>
                  <a:pt x="152189" y="3559236"/>
                </a:cubicBezTo>
                <a:cubicBezTo>
                  <a:pt x="95247" y="3536733"/>
                  <a:pt x="50431" y="3483567"/>
                  <a:pt x="0" y="3444612"/>
                </a:cubicBezTo>
                <a:cubicBezTo>
                  <a:pt x="45859" y="3395615"/>
                  <a:pt x="82606" y="3328565"/>
                  <a:pt x="138876" y="3300234"/>
                </a:cubicBezTo>
                <a:cubicBezTo>
                  <a:pt x="2306925" y="2208784"/>
                  <a:pt x="4476578" y="1120506"/>
                  <a:pt x="6647485" y="34716"/>
                </a:cubicBezTo>
                <a:cubicBezTo>
                  <a:pt x="6701648" y="7629"/>
                  <a:pt x="6790384" y="-14370"/>
                  <a:pt x="6829709" y="11608"/>
                </a:cubicBezTo>
                <a:cubicBezTo>
                  <a:pt x="6865940" y="35523"/>
                  <a:pt x="6878369" y="132328"/>
                  <a:pt x="6865100" y="188486"/>
                </a:cubicBezTo>
                <a:cubicBezTo>
                  <a:pt x="6738328" y="724960"/>
                  <a:pt x="6606468" y="1260279"/>
                  <a:pt x="6471066" y="1794656"/>
                </a:cubicBezTo>
                <a:cubicBezTo>
                  <a:pt x="6158540" y="3028176"/>
                  <a:pt x="5843279" y="4261000"/>
                  <a:pt x="5528949" y="5494059"/>
                </a:cubicBezTo>
                <a:cubicBezTo>
                  <a:pt x="5497144" y="5618815"/>
                  <a:pt x="5413618" y="5597050"/>
                  <a:pt x="5328435" y="5561424"/>
                </a:cubicBezTo>
                <a:cubicBezTo>
                  <a:pt x="4976674" y="5414289"/>
                  <a:pt x="4625282" y="5266268"/>
                  <a:pt x="4273834" y="5118371"/>
                </a:cubicBezTo>
                <a:cubicBezTo>
                  <a:pt x="3951782" y="4982847"/>
                  <a:pt x="3629830" y="4847075"/>
                  <a:pt x="3298309" y="4707403"/>
                </a:cubicBezTo>
                <a:close/>
                <a:moveTo>
                  <a:pt x="5362269" y="5351687"/>
                </a:moveTo>
                <a:cubicBezTo>
                  <a:pt x="5374776" y="5317495"/>
                  <a:pt x="5385983" y="5293736"/>
                  <a:pt x="5392236" y="5268745"/>
                </a:cubicBezTo>
                <a:cubicBezTo>
                  <a:pt x="5669785" y="4160239"/>
                  <a:pt x="5950327" y="3052450"/>
                  <a:pt x="6220268" y="1942094"/>
                </a:cubicBezTo>
                <a:cubicBezTo>
                  <a:pt x="6259682" y="1779975"/>
                  <a:pt x="6269253" y="1603635"/>
                  <a:pt x="6254504" y="1437246"/>
                </a:cubicBezTo>
                <a:cubicBezTo>
                  <a:pt x="6238983" y="1262184"/>
                  <a:pt x="6128999" y="1219351"/>
                  <a:pt x="5993967" y="1334121"/>
                </a:cubicBezTo>
                <a:cubicBezTo>
                  <a:pt x="5848300" y="1457923"/>
                  <a:pt x="5716350" y="1602156"/>
                  <a:pt x="5597691" y="1752653"/>
                </a:cubicBezTo>
                <a:cubicBezTo>
                  <a:pt x="5105474" y="2376955"/>
                  <a:pt x="4620564" y="3006994"/>
                  <a:pt x="4132930" y="3634905"/>
                </a:cubicBezTo>
                <a:cubicBezTo>
                  <a:pt x="3896487" y="3939362"/>
                  <a:pt x="3659966" y="4243764"/>
                  <a:pt x="3415902" y="4557937"/>
                </a:cubicBezTo>
                <a:cubicBezTo>
                  <a:pt x="4070418" y="4824851"/>
                  <a:pt x="4712538" y="5086723"/>
                  <a:pt x="5362269" y="5351687"/>
                </a:cubicBezTo>
                <a:close/>
                <a:moveTo>
                  <a:pt x="2458207" y="5485856"/>
                </a:moveTo>
                <a:cubicBezTo>
                  <a:pt x="3668068" y="3912791"/>
                  <a:pt x="4866454" y="2354653"/>
                  <a:pt x="6064839" y="796527"/>
                </a:cubicBezTo>
                <a:cubicBezTo>
                  <a:pt x="6058339" y="790710"/>
                  <a:pt x="6051839" y="784905"/>
                  <a:pt x="6045339" y="779089"/>
                </a:cubicBezTo>
                <a:cubicBezTo>
                  <a:pt x="4651427" y="1887763"/>
                  <a:pt x="3257515" y="2996438"/>
                  <a:pt x="1859905" y="4108048"/>
                </a:cubicBezTo>
                <a:cubicBezTo>
                  <a:pt x="2059825" y="4568427"/>
                  <a:pt x="2255688" y="5019482"/>
                  <a:pt x="2458207" y="5485856"/>
                </a:cubicBezTo>
                <a:close/>
                <a:moveTo>
                  <a:pt x="5764954" y="733746"/>
                </a:moveTo>
                <a:cubicBezTo>
                  <a:pt x="5759676" y="725441"/>
                  <a:pt x="5754397" y="717137"/>
                  <a:pt x="5749119" y="708833"/>
                </a:cubicBezTo>
                <a:cubicBezTo>
                  <a:pt x="3939454" y="1609743"/>
                  <a:pt x="2129789" y="2510653"/>
                  <a:pt x="300468" y="3421358"/>
                </a:cubicBezTo>
                <a:cubicBezTo>
                  <a:pt x="753540" y="3591512"/>
                  <a:pt x="1182696" y="3748700"/>
                  <a:pt x="1608143" y="3915357"/>
                </a:cubicBezTo>
                <a:cubicBezTo>
                  <a:pt x="1710450" y="3955433"/>
                  <a:pt x="1778005" y="3938264"/>
                  <a:pt x="1860611" y="3871527"/>
                </a:cubicBezTo>
                <a:cubicBezTo>
                  <a:pt x="2737068" y="3163431"/>
                  <a:pt x="3616718" y="2459258"/>
                  <a:pt x="4495360" y="1753852"/>
                </a:cubicBezTo>
                <a:cubicBezTo>
                  <a:pt x="4918689" y="1413981"/>
                  <a:pt x="5341771" y="1073796"/>
                  <a:pt x="5764966" y="7337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 name="Picture 1" descr="Bullwhip Effect in SCM: Its Definition, Impacts, and Examples">
            <a:extLst>
              <a:ext uri="{FF2B5EF4-FFF2-40B4-BE49-F238E27FC236}">
                <a16:creationId xmlns:a16="http://schemas.microsoft.com/office/drawing/2014/main" id="{251847D7-1EDC-D65D-6800-B0F7D5B08FCB}"/>
              </a:ext>
            </a:extLst>
          </p:cNvPr>
          <p:cNvPicPr>
            <a:picLocks noChangeAspect="1"/>
          </p:cNvPicPr>
          <p:nvPr/>
        </p:nvPicPr>
        <p:blipFill>
          <a:blip r:embed="rId3"/>
          <a:stretch>
            <a:fillRect/>
          </a:stretch>
        </p:blipFill>
        <p:spPr>
          <a:xfrm>
            <a:off x="3043030" y="1172611"/>
            <a:ext cx="5915440" cy="3676236"/>
          </a:xfrm>
          <a:prstGeom prst="rect">
            <a:avLst/>
          </a:prstGeom>
        </p:spPr>
      </p:pic>
    </p:spTree>
    <p:extLst>
      <p:ext uri="{BB962C8B-B14F-4D97-AF65-F5344CB8AC3E}">
        <p14:creationId xmlns:p14="http://schemas.microsoft.com/office/powerpoint/2010/main" val="413989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041B-393F-469C-BD97-CD82F4DBAA66}"/>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Measuring the bullwhip effect</a:t>
            </a:r>
          </a:p>
        </p:txBody>
      </p:sp>
      <p:pic>
        <p:nvPicPr>
          <p:cNvPr id="3" name="Picture 2">
            <a:extLst>
              <a:ext uri="{FF2B5EF4-FFF2-40B4-BE49-F238E27FC236}">
                <a16:creationId xmlns:a16="http://schemas.microsoft.com/office/drawing/2014/main" id="{DF666D48-3E3A-461B-BECA-6A1B52B47517}"/>
              </a:ext>
            </a:extLst>
          </p:cNvPr>
          <p:cNvPicPr/>
          <p:nvPr/>
        </p:nvPicPr>
        <p:blipFill rotWithShape="1">
          <a:blip r:embed="rId2">
            <a:extLst>
              <a:ext uri="{28A0092B-C50C-407E-A947-70E740481C1C}">
                <a14:useLocalDpi xmlns:a14="http://schemas.microsoft.com/office/drawing/2010/main" val="0"/>
              </a:ext>
            </a:extLst>
          </a:blip>
          <a:srcRect r="28673"/>
          <a:stretch/>
        </p:blipFill>
        <p:spPr bwMode="auto">
          <a:xfrm>
            <a:off x="3640397" y="1403553"/>
            <a:ext cx="1727039" cy="912772"/>
          </a:xfrm>
          <a:prstGeom prst="rect">
            <a:avLst/>
          </a:prstGeom>
          <a:noFill/>
          <a:ln>
            <a:noFill/>
          </a:ln>
        </p:spPr>
      </p:pic>
      <p:cxnSp>
        <p:nvCxnSpPr>
          <p:cNvPr id="18" name="Straight Arrow Connector 17">
            <a:extLst>
              <a:ext uri="{FF2B5EF4-FFF2-40B4-BE49-F238E27FC236}">
                <a16:creationId xmlns:a16="http://schemas.microsoft.com/office/drawing/2014/main" id="{51403033-2A46-4C3F-88C2-7C8C13D5FBBA}"/>
              </a:ext>
            </a:extLst>
          </p:cNvPr>
          <p:cNvCxnSpPr/>
          <p:nvPr/>
        </p:nvCxnSpPr>
        <p:spPr>
          <a:xfrm flipH="1">
            <a:off x="2575249" y="2316325"/>
            <a:ext cx="1511559" cy="5073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CB52C5B3-7809-403E-A95A-FC8A469CAF66}"/>
              </a:ext>
            </a:extLst>
          </p:cNvPr>
          <p:cNvCxnSpPr>
            <a:cxnSpLocks/>
          </p:cNvCxnSpPr>
          <p:nvPr/>
        </p:nvCxnSpPr>
        <p:spPr>
          <a:xfrm>
            <a:off x="5225143" y="2316325"/>
            <a:ext cx="1485900" cy="5108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64A0DFB7-957F-4A2F-87A2-1DA58F33749E}"/>
              </a:ext>
            </a:extLst>
          </p:cNvPr>
          <p:cNvSpPr txBox="1"/>
          <p:nvPr/>
        </p:nvSpPr>
        <p:spPr>
          <a:xfrm>
            <a:off x="807681" y="2917279"/>
            <a:ext cx="2387471" cy="1223412"/>
          </a:xfrm>
          <a:prstGeom prst="rect">
            <a:avLst/>
          </a:prstGeom>
          <a:noFill/>
        </p:spPr>
        <p:txBody>
          <a:bodyPr wrap="square" rtlCol="0">
            <a:spAutoFit/>
          </a:bodyPr>
          <a:lstStyle/>
          <a:p>
            <a:pPr algn="ctr"/>
            <a:r>
              <a:rPr lang="en-IN" sz="2100" dirty="0"/>
              <a:t>&lt; 1</a:t>
            </a:r>
          </a:p>
          <a:p>
            <a:pPr algn="ctr"/>
            <a:endParaRPr lang="en-IN" sz="2100" dirty="0"/>
          </a:p>
          <a:p>
            <a:pPr algn="ctr"/>
            <a:r>
              <a:rPr lang="en-IN" sz="2100" dirty="0"/>
              <a:t>“ Isolation effect “</a:t>
            </a:r>
          </a:p>
          <a:p>
            <a:endParaRPr lang="en-IN" sz="1050" dirty="0"/>
          </a:p>
        </p:txBody>
      </p:sp>
      <p:sp>
        <p:nvSpPr>
          <p:cNvPr id="23" name="TextBox 22">
            <a:extLst>
              <a:ext uri="{FF2B5EF4-FFF2-40B4-BE49-F238E27FC236}">
                <a16:creationId xmlns:a16="http://schemas.microsoft.com/office/drawing/2014/main" id="{FFD026BE-ACFB-44FA-A82D-ABE78685FBF5}"/>
              </a:ext>
            </a:extLst>
          </p:cNvPr>
          <p:cNvSpPr txBox="1"/>
          <p:nvPr/>
        </p:nvSpPr>
        <p:spPr>
          <a:xfrm>
            <a:off x="5593119" y="2845260"/>
            <a:ext cx="2922231" cy="1384995"/>
          </a:xfrm>
          <a:prstGeom prst="rect">
            <a:avLst/>
          </a:prstGeom>
          <a:noFill/>
        </p:spPr>
        <p:txBody>
          <a:bodyPr wrap="square" rtlCol="0">
            <a:spAutoFit/>
          </a:bodyPr>
          <a:lstStyle/>
          <a:p>
            <a:pPr algn="ctr"/>
            <a:r>
              <a:rPr lang="en-IN" sz="2100" dirty="0"/>
              <a:t>&gt; 1</a:t>
            </a:r>
          </a:p>
          <a:p>
            <a:pPr algn="ctr"/>
            <a:endParaRPr lang="en-IN" sz="2100" dirty="0"/>
          </a:p>
          <a:p>
            <a:pPr algn="ctr"/>
            <a:r>
              <a:rPr lang="en-IN" sz="2100" dirty="0"/>
              <a:t>“ Variance Amplification “</a:t>
            </a:r>
          </a:p>
        </p:txBody>
      </p:sp>
      <p:pic>
        <p:nvPicPr>
          <p:cNvPr id="1026" name="Picture 2" descr="Denied Boarding for Overbooking of Flights? Know What You can Do">
            <a:extLst>
              <a:ext uri="{FF2B5EF4-FFF2-40B4-BE49-F238E27FC236}">
                <a16:creationId xmlns:a16="http://schemas.microsoft.com/office/drawing/2014/main" id="{5BA78667-BD80-41A8-A834-9BDA7519C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263" y="4007988"/>
            <a:ext cx="1320064" cy="927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verstocking Photos - Free &amp; Royalty-Free Stock Photos from Dreamstime">
            <a:extLst>
              <a:ext uri="{FF2B5EF4-FFF2-40B4-BE49-F238E27FC236}">
                <a16:creationId xmlns:a16="http://schemas.microsoft.com/office/drawing/2014/main" id="{3B94D58A-0C88-470A-BB3C-438F12AAB6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217" y="4007988"/>
            <a:ext cx="1237180" cy="9278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 CUSTOMER NO BUSINESS – iREAP POS NEWS and TIPS">
            <a:extLst>
              <a:ext uri="{FF2B5EF4-FFF2-40B4-BE49-F238E27FC236}">
                <a16:creationId xmlns:a16="http://schemas.microsoft.com/office/drawing/2014/main" id="{94FBAD05-E771-4E17-AA92-8BA8A50B00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83" y="3887044"/>
            <a:ext cx="1785334" cy="11714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Much Business Do You Want and How Much Business Can You Actually Cope  With? | Inc.com">
            <a:extLst>
              <a:ext uri="{FF2B5EF4-FFF2-40B4-BE49-F238E27FC236}">
                <a16:creationId xmlns:a16="http://schemas.microsoft.com/office/drawing/2014/main" id="{09156D4D-4483-4E21-B6ED-9348CAA104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0458" y="4007988"/>
            <a:ext cx="1649573" cy="92788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C9538D3-86E8-4861-9982-6D7DA7CA0BBD}"/>
              </a:ext>
            </a:extLst>
          </p:cNvPr>
          <p:cNvPicPr>
            <a:picLocks noChangeAspect="1"/>
          </p:cNvPicPr>
          <p:nvPr/>
        </p:nvPicPr>
        <p:blipFill rotWithShape="1">
          <a:blip r:embed="rId7"/>
          <a:srcRect r="1500"/>
          <a:stretch/>
        </p:blipFill>
        <p:spPr>
          <a:xfrm>
            <a:off x="312420" y="5484660"/>
            <a:ext cx="9006840" cy="5143500"/>
          </a:xfrm>
          <a:prstGeom prst="rect">
            <a:avLst/>
          </a:prstGeom>
        </p:spPr>
      </p:pic>
    </p:spTree>
    <p:extLst>
      <p:ext uri="{BB962C8B-B14F-4D97-AF65-F5344CB8AC3E}">
        <p14:creationId xmlns:p14="http://schemas.microsoft.com/office/powerpoint/2010/main" val="8553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0.2324 L -0.0039 -1.01737 " pathEditMode="relative" rAng="0" ptsTypes="AA">
                                      <p:cBhvr>
                                        <p:cTn id="6" dur="2000" fill="hold"/>
                                        <p:tgtEl>
                                          <p:spTgt spid="32"/>
                                        </p:tgtEl>
                                        <p:attrNameLst>
                                          <p:attrName>ppt_x</p:attrName>
                                          <p:attrName>ppt_y</p:attrName>
                                        </p:attrNameLst>
                                      </p:cBhvr>
                                      <p:rCtr x="-195" y="-6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33BA2-81B2-4F6B-94ED-AE3A3345E82A}"/>
              </a:ext>
            </a:extLst>
          </p:cNvPr>
          <p:cNvSpPr>
            <a:spLocks noGrp="1"/>
          </p:cNvSpPr>
          <p:nvPr>
            <p:ph type="title"/>
          </p:nvPr>
        </p:nvSpPr>
        <p:spPr>
          <a:xfrm>
            <a:off x="1006540" y="-999784"/>
            <a:ext cx="7886700" cy="4155865"/>
          </a:xfrm>
        </p:spPr>
        <p:txBody>
          <a:bodyPr/>
          <a:lstStyle/>
          <a:p>
            <a:r>
              <a:rPr lang="en-IN" b="1" dirty="0"/>
              <a:t>FEATURES  AFFECTING  BULLWHIP  EFFECT</a:t>
            </a:r>
          </a:p>
        </p:txBody>
      </p:sp>
      <p:sp>
        <p:nvSpPr>
          <p:cNvPr id="3" name="TextBox 2">
            <a:extLst>
              <a:ext uri="{FF2B5EF4-FFF2-40B4-BE49-F238E27FC236}">
                <a16:creationId xmlns:a16="http://schemas.microsoft.com/office/drawing/2014/main" id="{F64067EC-2715-44B5-AD14-4000257D4A25}"/>
              </a:ext>
            </a:extLst>
          </p:cNvPr>
          <p:cNvSpPr txBox="1"/>
          <p:nvPr/>
        </p:nvSpPr>
        <p:spPr>
          <a:xfrm>
            <a:off x="593070" y="1954021"/>
            <a:ext cx="7255718" cy="2404120"/>
          </a:xfrm>
          <a:prstGeom prst="rect">
            <a:avLst/>
          </a:prstGeom>
          <a:noFill/>
        </p:spPr>
        <p:txBody>
          <a:bodyPr wrap="square" rtlCol="0">
            <a:spAutoFit/>
          </a:bodyPr>
          <a:lstStyle/>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Demand</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Receive</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Forecast</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Net Stock</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Lead Time Delivery</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Safety Stock</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Order Up to Level (OUT)</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Order</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15000"/>
              </a:lnSpc>
              <a:buFont typeface="+mj-lt"/>
              <a:buAutoNum type="arabicPeriod"/>
            </a:pPr>
            <a:r>
              <a:rPr lang="en-IN" sz="1350" dirty="0">
                <a:latin typeface="Arial" panose="020B0604020202020204" pitchFamily="34" charset="0"/>
                <a:ea typeface="Times New Roman" panose="02020603050405020304" pitchFamily="18" charset="0"/>
                <a:cs typeface="Times New Roman" panose="02020603050405020304" pitchFamily="18" charset="0"/>
              </a:rPr>
              <a:t>Cost</a:t>
            </a:r>
            <a:endParaRPr lang="en-IN" sz="1350" dirty="0">
              <a:latin typeface="Calibri" panose="020F0502020204030204" pitchFamily="34" charset="0"/>
              <a:ea typeface="Calibri" panose="020F0502020204030204" pitchFamily="34" charset="0"/>
              <a:cs typeface="Times New Roman" panose="02020603050405020304" pitchFamily="18" charset="0"/>
            </a:endParaRPr>
          </a:p>
          <a:p>
            <a:endParaRPr lang="en-IN" sz="1050" dirty="0"/>
          </a:p>
        </p:txBody>
      </p:sp>
      <p:sp>
        <p:nvSpPr>
          <p:cNvPr id="4" name="TextBox 3">
            <a:extLst>
              <a:ext uri="{FF2B5EF4-FFF2-40B4-BE49-F238E27FC236}">
                <a16:creationId xmlns:a16="http://schemas.microsoft.com/office/drawing/2014/main" id="{B2AF0E9E-E98B-40B1-8031-D9D8B76D0C39}"/>
              </a:ext>
            </a:extLst>
          </p:cNvPr>
          <p:cNvSpPr txBox="1"/>
          <p:nvPr/>
        </p:nvSpPr>
        <p:spPr>
          <a:xfrm>
            <a:off x="4114801" y="1371600"/>
            <a:ext cx="4716624" cy="253916"/>
          </a:xfrm>
          <a:prstGeom prst="rect">
            <a:avLst/>
          </a:prstGeom>
          <a:noFill/>
        </p:spPr>
        <p:txBody>
          <a:bodyPr wrap="square" rtlCol="0">
            <a:spAutoFit/>
          </a:bodyPr>
          <a:lstStyle/>
          <a:p>
            <a:r>
              <a:rPr lang="en-IN" sz="1050" dirty="0"/>
              <a:t>based on extensive literature review*</a:t>
            </a:r>
          </a:p>
        </p:txBody>
      </p:sp>
      <p:pic>
        <p:nvPicPr>
          <p:cNvPr id="6" name="Picture 5">
            <a:extLst>
              <a:ext uri="{FF2B5EF4-FFF2-40B4-BE49-F238E27FC236}">
                <a16:creationId xmlns:a16="http://schemas.microsoft.com/office/drawing/2014/main" id="{DC48B212-7D0C-22E3-1851-3EBB130CA09C}"/>
              </a:ext>
            </a:extLst>
          </p:cNvPr>
          <p:cNvPicPr>
            <a:picLocks noChangeAspect="1"/>
          </p:cNvPicPr>
          <p:nvPr/>
        </p:nvPicPr>
        <p:blipFill>
          <a:blip r:embed="rId2"/>
          <a:stretch>
            <a:fillRect/>
          </a:stretch>
        </p:blipFill>
        <p:spPr>
          <a:xfrm>
            <a:off x="4923072" y="2209997"/>
            <a:ext cx="3521132" cy="2028945"/>
          </a:xfrm>
          <a:prstGeom prst="rect">
            <a:avLst/>
          </a:prstGeom>
        </p:spPr>
      </p:pic>
      <p:sp>
        <p:nvSpPr>
          <p:cNvPr id="8" name="TextBox 7">
            <a:extLst>
              <a:ext uri="{FF2B5EF4-FFF2-40B4-BE49-F238E27FC236}">
                <a16:creationId xmlns:a16="http://schemas.microsoft.com/office/drawing/2014/main" id="{88AA4E81-12A7-9BB0-B95B-281AE8A8B579}"/>
              </a:ext>
            </a:extLst>
          </p:cNvPr>
          <p:cNvSpPr txBox="1"/>
          <p:nvPr/>
        </p:nvSpPr>
        <p:spPr>
          <a:xfrm>
            <a:off x="1293019" y="788348"/>
            <a:ext cx="6215062" cy="400110"/>
          </a:xfrm>
          <a:prstGeom prst="rect">
            <a:avLst/>
          </a:prstGeom>
          <a:noFill/>
        </p:spPr>
        <p:txBody>
          <a:bodyPr wrap="square">
            <a:spAutoFit/>
          </a:bodyPr>
          <a:lstStyle/>
          <a:p>
            <a:r>
              <a:rPr lang="en-IN" sz="2000" b="1" dirty="0"/>
              <a:t>FEATURES  AFFECTING  BULLWHIP  EFFECT</a:t>
            </a:r>
            <a:endParaRPr lang="en-US" sz="2000" dirty="0"/>
          </a:p>
        </p:txBody>
      </p:sp>
    </p:spTree>
    <p:extLst>
      <p:ext uri="{BB962C8B-B14F-4D97-AF65-F5344CB8AC3E}">
        <p14:creationId xmlns:p14="http://schemas.microsoft.com/office/powerpoint/2010/main" val="100250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568DD-F4EE-4F3D-8E82-A4D2D591AF6C}"/>
              </a:ext>
            </a:extLst>
          </p:cNvPr>
          <p:cNvSpPr>
            <a:spLocks noGrp="1"/>
          </p:cNvSpPr>
          <p:nvPr>
            <p:ph type="title"/>
          </p:nvPr>
        </p:nvSpPr>
        <p:spPr>
          <a:xfrm>
            <a:off x="720000" y="445025"/>
            <a:ext cx="3641043" cy="507282"/>
          </a:xfrm>
        </p:spPr>
        <p:txBody>
          <a:bodyPr/>
          <a:lstStyle/>
          <a:p>
            <a:r>
              <a:rPr lang="en-IN" sz="2800" dirty="0">
                <a:latin typeface="Times New Roman" panose="02020603050405020304" pitchFamily="18" charset="0"/>
                <a:cs typeface="Times New Roman" panose="02020603050405020304" pitchFamily="18" charset="0"/>
              </a:rPr>
              <a:t>Conventional methods</a:t>
            </a:r>
            <a:br>
              <a:rPr lang="en-IN" dirty="0"/>
            </a:br>
            <a:r>
              <a:rPr lang="en-IN" dirty="0"/>
              <a:t> </a:t>
            </a:r>
          </a:p>
        </p:txBody>
      </p:sp>
      <p:sp>
        <p:nvSpPr>
          <p:cNvPr id="3" name="TextBox 2">
            <a:extLst>
              <a:ext uri="{FF2B5EF4-FFF2-40B4-BE49-F238E27FC236}">
                <a16:creationId xmlns:a16="http://schemas.microsoft.com/office/drawing/2014/main" id="{66438EE3-E0F8-473A-95BE-1B66E3520BFA}"/>
              </a:ext>
            </a:extLst>
          </p:cNvPr>
          <p:cNvSpPr txBox="1"/>
          <p:nvPr/>
        </p:nvSpPr>
        <p:spPr>
          <a:xfrm>
            <a:off x="856084" y="952307"/>
            <a:ext cx="3715916" cy="253916"/>
          </a:xfrm>
          <a:prstGeom prst="rect">
            <a:avLst/>
          </a:prstGeom>
          <a:noFill/>
        </p:spPr>
        <p:txBody>
          <a:bodyPr wrap="square" rtlCol="0">
            <a:spAutoFit/>
          </a:bodyPr>
          <a:lstStyle/>
          <a:p>
            <a:r>
              <a:rPr lang="en-IN" sz="1050" dirty="0">
                <a:solidFill>
                  <a:srgbClr val="FF0000"/>
                </a:solidFill>
              </a:rPr>
              <a:t>1. Rationing game ( Forecasting based)</a:t>
            </a:r>
          </a:p>
        </p:txBody>
      </p:sp>
      <p:sp>
        <p:nvSpPr>
          <p:cNvPr id="4" name="TextBox 3">
            <a:extLst>
              <a:ext uri="{FF2B5EF4-FFF2-40B4-BE49-F238E27FC236}">
                <a16:creationId xmlns:a16="http://schemas.microsoft.com/office/drawing/2014/main" id="{E392B926-D7FA-4863-9F69-D48A37473673}"/>
              </a:ext>
            </a:extLst>
          </p:cNvPr>
          <p:cNvSpPr txBox="1"/>
          <p:nvPr/>
        </p:nvSpPr>
        <p:spPr>
          <a:xfrm>
            <a:off x="1768229" y="1324144"/>
            <a:ext cx="3395324" cy="900246"/>
          </a:xfrm>
          <a:prstGeom prst="rect">
            <a:avLst/>
          </a:prstGeom>
          <a:noFill/>
        </p:spPr>
        <p:txBody>
          <a:bodyPr wrap="square" rtlCol="0">
            <a:spAutoFit/>
          </a:bodyPr>
          <a:lstStyle/>
          <a:p>
            <a:r>
              <a:rPr lang="en-IN" sz="1050" dirty="0"/>
              <a:t>- Naïve method</a:t>
            </a:r>
          </a:p>
          <a:p>
            <a:r>
              <a:rPr lang="en-IN" sz="1050" dirty="0"/>
              <a:t>- Moving average method</a:t>
            </a:r>
          </a:p>
          <a:p>
            <a:r>
              <a:rPr lang="en-IN" sz="1050" dirty="0"/>
              <a:t>- Weighted moving average method</a:t>
            </a:r>
          </a:p>
          <a:p>
            <a:pPr marL="257175" indent="-257175">
              <a:buAutoNum type="arabicPeriod"/>
            </a:pPr>
            <a:endParaRPr lang="en-IN" sz="1050" dirty="0"/>
          </a:p>
          <a:p>
            <a:pPr marL="257175" indent="-257175">
              <a:buAutoNum type="arabicPeriod"/>
            </a:pPr>
            <a:endParaRPr lang="en-IN" sz="1050" dirty="0"/>
          </a:p>
        </p:txBody>
      </p:sp>
      <p:pic>
        <p:nvPicPr>
          <p:cNvPr id="2050" name="Picture 2" descr="What Is Demand Forecasting? Types, Importance, Steps">
            <a:extLst>
              <a:ext uri="{FF2B5EF4-FFF2-40B4-BE49-F238E27FC236}">
                <a16:creationId xmlns:a16="http://schemas.microsoft.com/office/drawing/2014/main" id="{24A28798-8774-4A35-A9A9-02D0113B9D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94" b="10741"/>
          <a:stretch/>
        </p:blipFill>
        <p:spPr bwMode="auto">
          <a:xfrm>
            <a:off x="4782958" y="95226"/>
            <a:ext cx="3453938" cy="22977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23EB0E1-6DBB-4E02-A67E-8C76231C44DF}"/>
              </a:ext>
            </a:extLst>
          </p:cNvPr>
          <p:cNvSpPr txBox="1">
            <a:spLocks/>
          </p:cNvSpPr>
          <p:nvPr/>
        </p:nvSpPr>
        <p:spPr>
          <a:xfrm>
            <a:off x="730790" y="2673562"/>
            <a:ext cx="7886700" cy="1516297"/>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dirty="0"/>
              <a:t>Proposed method </a:t>
            </a:r>
          </a:p>
          <a:p>
            <a:br>
              <a:rPr lang="en-IN" sz="3300" dirty="0"/>
            </a:br>
            <a:r>
              <a:rPr lang="en-IN" sz="3300" dirty="0"/>
              <a:t> </a:t>
            </a:r>
          </a:p>
        </p:txBody>
      </p:sp>
      <p:sp>
        <p:nvSpPr>
          <p:cNvPr id="6" name="TextBox 5">
            <a:extLst>
              <a:ext uri="{FF2B5EF4-FFF2-40B4-BE49-F238E27FC236}">
                <a16:creationId xmlns:a16="http://schemas.microsoft.com/office/drawing/2014/main" id="{233BC34E-6791-4F84-A4AA-C6256EE482FF}"/>
              </a:ext>
            </a:extLst>
          </p:cNvPr>
          <p:cNvSpPr txBox="1"/>
          <p:nvPr/>
        </p:nvSpPr>
        <p:spPr>
          <a:xfrm>
            <a:off x="965719" y="3341750"/>
            <a:ext cx="4359728" cy="877163"/>
          </a:xfrm>
          <a:prstGeom prst="rect">
            <a:avLst/>
          </a:prstGeom>
          <a:noFill/>
        </p:spPr>
        <p:txBody>
          <a:bodyPr wrap="square" rtlCol="0">
            <a:spAutoFit/>
          </a:bodyPr>
          <a:lstStyle/>
          <a:p>
            <a:pPr marL="214313" indent="-214313">
              <a:buFont typeface="Arial" panose="020B0604020202020204" pitchFamily="34" charset="0"/>
              <a:buChar char="•"/>
            </a:pPr>
            <a:r>
              <a:rPr lang="en-IN" sz="1050" dirty="0"/>
              <a:t>Machine Learning based </a:t>
            </a:r>
          </a:p>
          <a:p>
            <a:pPr marL="214313" indent="-214313">
              <a:buFont typeface="Arial" panose="020B0604020202020204" pitchFamily="34" charset="0"/>
              <a:buChar char="•"/>
            </a:pPr>
            <a:r>
              <a:rPr lang="en-IN" sz="1050" dirty="0"/>
              <a:t>Predicts Bullwhip Effect with </a:t>
            </a:r>
            <a:r>
              <a:rPr lang="en-IN" sz="1350" b="1" dirty="0">
                <a:latin typeface="+mn-lt"/>
              </a:rPr>
              <a:t>Demand , Lead time,  </a:t>
            </a:r>
          </a:p>
          <a:p>
            <a:pPr algn="l"/>
            <a:r>
              <a:rPr lang="en-IN" sz="1050" b="1" dirty="0">
                <a:latin typeface="+mn-lt"/>
              </a:rPr>
              <a:t>       </a:t>
            </a:r>
            <a:r>
              <a:rPr lang="en-IN" sz="1350" b="1" dirty="0">
                <a:latin typeface="+mn-lt"/>
              </a:rPr>
              <a:t>Net stock, Order, </a:t>
            </a:r>
            <a:r>
              <a:rPr lang="en-US" sz="1350" b="1" dirty="0">
                <a:latin typeface="+mn-lt"/>
              </a:rPr>
              <a:t>Order Up to Level</a:t>
            </a:r>
          </a:p>
          <a:p>
            <a:pPr algn="l"/>
            <a:r>
              <a:rPr lang="en-US" sz="1350" b="1" dirty="0">
                <a:latin typeface="+mn-lt"/>
              </a:rPr>
              <a:t>       Receive, </a:t>
            </a:r>
            <a:r>
              <a:rPr lang="en-IN" sz="1350" b="1" dirty="0">
                <a:latin typeface="+mn-lt"/>
              </a:rPr>
              <a:t>Safety stock (SS)</a:t>
            </a:r>
          </a:p>
        </p:txBody>
      </p:sp>
      <p:pic>
        <p:nvPicPr>
          <p:cNvPr id="2052" name="Picture 4" descr="Machine Learning Animated Gif - Quantum Computing">
            <a:extLst>
              <a:ext uri="{FF2B5EF4-FFF2-40B4-BE49-F238E27FC236}">
                <a16:creationId xmlns:a16="http://schemas.microsoft.com/office/drawing/2014/main" id="{6540F294-BF03-4860-B7B7-B6E912B45E5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63553" y="2476525"/>
            <a:ext cx="3453938" cy="29006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CE2743-0C20-40C1-B66B-A283EF1758E8}"/>
              </a:ext>
            </a:extLst>
          </p:cNvPr>
          <p:cNvSpPr txBox="1"/>
          <p:nvPr/>
        </p:nvSpPr>
        <p:spPr>
          <a:xfrm>
            <a:off x="895990" y="2155142"/>
            <a:ext cx="3715916" cy="253916"/>
          </a:xfrm>
          <a:prstGeom prst="rect">
            <a:avLst/>
          </a:prstGeom>
          <a:noFill/>
        </p:spPr>
        <p:txBody>
          <a:bodyPr wrap="square" rtlCol="0">
            <a:spAutoFit/>
          </a:bodyPr>
          <a:lstStyle/>
          <a:p>
            <a:r>
              <a:rPr lang="en-IN" sz="1050" dirty="0">
                <a:solidFill>
                  <a:srgbClr val="FF0000"/>
                </a:solidFill>
              </a:rPr>
              <a:t>2. Information Sharing</a:t>
            </a:r>
          </a:p>
        </p:txBody>
      </p:sp>
    </p:spTree>
    <p:extLst>
      <p:ext uri="{BB962C8B-B14F-4D97-AF65-F5344CB8AC3E}">
        <p14:creationId xmlns:p14="http://schemas.microsoft.com/office/powerpoint/2010/main" val="104885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rketing Project Progress Report by Slidesgo">
  <a:themeElements>
    <a:clrScheme name="Simple Light">
      <a:dk1>
        <a:srgbClr val="050305"/>
      </a:dk1>
      <a:lt1>
        <a:srgbClr val="F5F3E7"/>
      </a:lt1>
      <a:dk2>
        <a:srgbClr val="FFFFFF"/>
      </a:dk2>
      <a:lt2>
        <a:srgbClr val="656461"/>
      </a:lt2>
      <a:accent1>
        <a:srgbClr val="FFFFFF"/>
      </a:accent1>
      <a:accent2>
        <a:srgbClr val="FFFFFF"/>
      </a:accent2>
      <a:accent3>
        <a:srgbClr val="FFFFFF"/>
      </a:accent3>
      <a:accent4>
        <a:srgbClr val="FFFFFF"/>
      </a:accent4>
      <a:accent5>
        <a:srgbClr val="FFFFFF"/>
      </a:accent5>
      <a:accent6>
        <a:srgbClr val="FFFFFF"/>
      </a:accent6>
      <a:hlink>
        <a:srgbClr val="0503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TotalTime>
  <Words>1157</Words>
  <Application>Microsoft Office PowerPoint</Application>
  <PresentationFormat>On-screen Show (16:9)</PresentationFormat>
  <Paragraphs>163</Paragraphs>
  <Slides>19</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Wingdings</vt:lpstr>
      <vt:lpstr>Nunito Light</vt:lpstr>
      <vt:lpstr>Times New Roman</vt:lpstr>
      <vt:lpstr>Space Mono</vt:lpstr>
      <vt:lpstr>Lato</vt:lpstr>
      <vt:lpstr>Bebas Neue</vt:lpstr>
      <vt:lpstr>Tajawal</vt:lpstr>
      <vt:lpstr>Calibri</vt:lpstr>
      <vt:lpstr>Arial</vt:lpstr>
      <vt:lpstr>Roboto Medium</vt:lpstr>
      <vt:lpstr>Marketing Project Progress Report by Slidesgo</vt:lpstr>
      <vt:lpstr>PowerPoint Presentation</vt:lpstr>
      <vt:lpstr>ABSTRACT</vt:lpstr>
      <vt:lpstr>SUPPLY CHAIN MANAGEMENT</vt:lpstr>
      <vt:lpstr>Key Component of SCM</vt:lpstr>
      <vt:lpstr>BULLWHIP EFFECT</vt:lpstr>
      <vt:lpstr>CAUSES OF BULLWHIP EFFECT</vt:lpstr>
      <vt:lpstr>Measuring the bullwhip effect</vt:lpstr>
      <vt:lpstr>FEATURES  AFFECTING  BULLWHIP  EFFECT</vt:lpstr>
      <vt:lpstr>Conventional methods  </vt:lpstr>
      <vt:lpstr>Methodology </vt:lpstr>
      <vt:lpstr> </vt:lpstr>
      <vt:lpstr>Models Used</vt:lpstr>
      <vt:lpstr>KNN</vt:lpstr>
      <vt:lpstr>RANDOM FOREST</vt:lpstr>
      <vt:lpstr>XG BOOST</vt:lpstr>
      <vt:lpstr>PowerPoint Presentation</vt:lpstr>
      <vt:lpstr>Research Results</vt:lpstr>
      <vt:lpstr>CONCLUSION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Forrester Effect &amp; it’s Parameter’s Analysis for Pharmaceutical Supply Chain</dc:title>
  <dc:creator>Aryan Bhargava</dc:creator>
  <cp:lastModifiedBy>Aryan kumar</cp:lastModifiedBy>
  <cp:revision>17</cp:revision>
  <dcterms:modified xsi:type="dcterms:W3CDTF">2024-08-08T19:21:08Z</dcterms:modified>
</cp:coreProperties>
</file>